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466" r:id="rId2"/>
    <p:sldId id="574" r:id="rId3"/>
    <p:sldId id="539" r:id="rId4"/>
    <p:sldId id="570" r:id="rId5"/>
    <p:sldId id="572" r:id="rId6"/>
    <p:sldId id="565" r:id="rId7"/>
    <p:sldId id="571" r:id="rId8"/>
    <p:sldId id="540" r:id="rId9"/>
    <p:sldId id="541" r:id="rId10"/>
    <p:sldId id="542" r:id="rId11"/>
    <p:sldId id="543" r:id="rId12"/>
    <p:sldId id="544" r:id="rId13"/>
    <p:sldId id="545" r:id="rId14"/>
    <p:sldId id="548" r:id="rId15"/>
    <p:sldId id="549" r:id="rId16"/>
    <p:sldId id="550" r:id="rId17"/>
    <p:sldId id="554" r:id="rId18"/>
    <p:sldId id="556" r:id="rId19"/>
    <p:sldId id="557" r:id="rId20"/>
    <p:sldId id="561" r:id="rId21"/>
    <p:sldId id="568" r:id="rId22"/>
    <p:sldId id="493" r:id="rId23"/>
    <p:sldId id="504" r:id="rId24"/>
    <p:sldId id="505" r:id="rId25"/>
    <p:sldId id="506" r:id="rId26"/>
    <p:sldId id="507" r:id="rId27"/>
    <p:sldId id="508" r:id="rId28"/>
    <p:sldId id="510" r:id="rId29"/>
    <p:sldId id="511" r:id="rId30"/>
    <p:sldId id="517" r:id="rId31"/>
    <p:sldId id="518" r:id="rId32"/>
    <p:sldId id="519" r:id="rId33"/>
    <p:sldId id="521" r:id="rId34"/>
    <p:sldId id="522" r:id="rId35"/>
    <p:sldId id="528" r:id="rId36"/>
    <p:sldId id="529" r:id="rId37"/>
    <p:sldId id="530" r:id="rId3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471" autoAdjust="0"/>
    <p:restoredTop sz="93202" autoAdjust="0"/>
  </p:normalViewPr>
  <p:slideViewPr>
    <p:cSldViewPr>
      <p:cViewPr varScale="1">
        <p:scale>
          <a:sx n="83" d="100"/>
          <a:sy n="83" d="100"/>
        </p:scale>
        <p:origin x="1181" y="5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8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8D83BC-D8A3-4A37-B372-E13EDBFFC1D7}" type="datetimeFigureOut">
              <a:rPr kumimoji="1" lang="ja-JP" altLang="en-US" smtClean="0"/>
              <a:pPr/>
              <a:t>2016/7/26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AEEE36-D0A9-49DE-A2ED-37327D67B7B3}" type="slidenum">
              <a:rPr kumimoji="1" lang="ja-JP" altLang="en-US" smtClean="0"/>
              <a:pPr/>
              <a:t>‹#›</a:t>
            </a:fld>
            <a:endParaRPr kumimoji="1" lang="ja-JP" altLang="en-US"/>
          </a:p>
        </p:txBody>
      </p:sp>
    </p:spTree>
    <p:extLst>
      <p:ext uri="{BB962C8B-B14F-4D97-AF65-F5344CB8AC3E}">
        <p14:creationId xmlns:p14="http://schemas.microsoft.com/office/powerpoint/2010/main" val="13170576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1</a:t>
            </a:fld>
            <a:endParaRPr kumimoji="1" lang="ja-JP" altLang="en-US"/>
          </a:p>
        </p:txBody>
      </p:sp>
    </p:spTree>
    <p:extLst>
      <p:ext uri="{BB962C8B-B14F-4D97-AF65-F5344CB8AC3E}">
        <p14:creationId xmlns:p14="http://schemas.microsoft.com/office/powerpoint/2010/main" val="1611243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12</a:t>
            </a:fld>
            <a:endParaRPr kumimoji="1" lang="ja-JP" altLang="en-US"/>
          </a:p>
        </p:txBody>
      </p:sp>
    </p:spTree>
    <p:extLst>
      <p:ext uri="{BB962C8B-B14F-4D97-AF65-F5344CB8AC3E}">
        <p14:creationId xmlns:p14="http://schemas.microsoft.com/office/powerpoint/2010/main" val="306772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13</a:t>
            </a:fld>
            <a:endParaRPr kumimoji="1" lang="ja-JP" altLang="en-US"/>
          </a:p>
        </p:txBody>
      </p:sp>
    </p:spTree>
    <p:extLst>
      <p:ext uri="{BB962C8B-B14F-4D97-AF65-F5344CB8AC3E}">
        <p14:creationId xmlns:p14="http://schemas.microsoft.com/office/powerpoint/2010/main" val="784135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14</a:t>
            </a:fld>
            <a:endParaRPr kumimoji="1" lang="ja-JP" altLang="en-US"/>
          </a:p>
        </p:txBody>
      </p:sp>
    </p:spTree>
    <p:extLst>
      <p:ext uri="{BB962C8B-B14F-4D97-AF65-F5344CB8AC3E}">
        <p14:creationId xmlns:p14="http://schemas.microsoft.com/office/powerpoint/2010/main" val="2287831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15</a:t>
            </a:fld>
            <a:endParaRPr kumimoji="1" lang="ja-JP" altLang="en-US"/>
          </a:p>
        </p:txBody>
      </p:sp>
    </p:spTree>
    <p:extLst>
      <p:ext uri="{BB962C8B-B14F-4D97-AF65-F5344CB8AC3E}">
        <p14:creationId xmlns:p14="http://schemas.microsoft.com/office/powerpoint/2010/main" val="968632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16</a:t>
            </a:fld>
            <a:endParaRPr kumimoji="1" lang="ja-JP" altLang="en-US"/>
          </a:p>
        </p:txBody>
      </p:sp>
    </p:spTree>
    <p:extLst>
      <p:ext uri="{BB962C8B-B14F-4D97-AF65-F5344CB8AC3E}">
        <p14:creationId xmlns:p14="http://schemas.microsoft.com/office/powerpoint/2010/main" val="489013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17</a:t>
            </a:fld>
            <a:endParaRPr kumimoji="1" lang="ja-JP" altLang="en-US"/>
          </a:p>
        </p:txBody>
      </p:sp>
    </p:spTree>
    <p:extLst>
      <p:ext uri="{BB962C8B-B14F-4D97-AF65-F5344CB8AC3E}">
        <p14:creationId xmlns:p14="http://schemas.microsoft.com/office/powerpoint/2010/main" val="1962302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18</a:t>
            </a:fld>
            <a:endParaRPr kumimoji="1" lang="ja-JP" altLang="en-US"/>
          </a:p>
        </p:txBody>
      </p:sp>
    </p:spTree>
    <p:extLst>
      <p:ext uri="{BB962C8B-B14F-4D97-AF65-F5344CB8AC3E}">
        <p14:creationId xmlns:p14="http://schemas.microsoft.com/office/powerpoint/2010/main" val="3445014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19</a:t>
            </a:fld>
            <a:endParaRPr kumimoji="1" lang="ja-JP" altLang="en-US"/>
          </a:p>
        </p:txBody>
      </p:sp>
    </p:spTree>
    <p:extLst>
      <p:ext uri="{BB962C8B-B14F-4D97-AF65-F5344CB8AC3E}">
        <p14:creationId xmlns:p14="http://schemas.microsoft.com/office/powerpoint/2010/main" val="1180091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20</a:t>
            </a:fld>
            <a:endParaRPr kumimoji="1" lang="ja-JP" altLang="en-US"/>
          </a:p>
        </p:txBody>
      </p:sp>
    </p:spTree>
    <p:extLst>
      <p:ext uri="{BB962C8B-B14F-4D97-AF65-F5344CB8AC3E}">
        <p14:creationId xmlns:p14="http://schemas.microsoft.com/office/powerpoint/2010/main" val="38104710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21</a:t>
            </a:fld>
            <a:endParaRPr kumimoji="1" lang="ja-JP" altLang="en-US"/>
          </a:p>
        </p:txBody>
      </p:sp>
    </p:spTree>
    <p:extLst>
      <p:ext uri="{BB962C8B-B14F-4D97-AF65-F5344CB8AC3E}">
        <p14:creationId xmlns:p14="http://schemas.microsoft.com/office/powerpoint/2010/main" val="2278654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3</a:t>
            </a:fld>
            <a:endParaRPr kumimoji="1" lang="ja-JP" altLang="en-US"/>
          </a:p>
        </p:txBody>
      </p:sp>
    </p:spTree>
    <p:extLst>
      <p:ext uri="{BB962C8B-B14F-4D97-AF65-F5344CB8AC3E}">
        <p14:creationId xmlns:p14="http://schemas.microsoft.com/office/powerpoint/2010/main" val="6912702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22</a:t>
            </a:fld>
            <a:endParaRPr kumimoji="1" lang="ja-JP" altLang="en-US"/>
          </a:p>
        </p:txBody>
      </p:sp>
    </p:spTree>
    <p:extLst>
      <p:ext uri="{BB962C8B-B14F-4D97-AF65-F5344CB8AC3E}">
        <p14:creationId xmlns:p14="http://schemas.microsoft.com/office/powerpoint/2010/main" val="13598558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07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07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286F93-F058-4B6C-85B5-F95731C49FCF}" type="slidenum">
              <a:rPr lang="ja-JP" altLang="en-US" smtClean="0">
                <a:latin typeface="Arial" pitchFamily="34" charset="0"/>
              </a:rPr>
              <a:pPr/>
              <a:t>23</a:t>
            </a:fld>
            <a:endParaRPr lang="ja-JP" altLang="en-US" smtClean="0">
              <a:latin typeface="Arial" pitchFamily="34" charset="0"/>
            </a:endParaRPr>
          </a:p>
        </p:txBody>
      </p:sp>
    </p:spTree>
    <p:extLst>
      <p:ext uri="{BB962C8B-B14F-4D97-AF65-F5344CB8AC3E}">
        <p14:creationId xmlns:p14="http://schemas.microsoft.com/office/powerpoint/2010/main" val="29477532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24</a:t>
            </a:fld>
            <a:endParaRPr kumimoji="1" lang="ja-JP" altLang="en-US"/>
          </a:p>
        </p:txBody>
      </p:sp>
    </p:spTree>
    <p:extLst>
      <p:ext uri="{BB962C8B-B14F-4D97-AF65-F5344CB8AC3E}">
        <p14:creationId xmlns:p14="http://schemas.microsoft.com/office/powerpoint/2010/main" val="19526844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6691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6691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29FFDD3-37AE-4F7B-B973-6E3C7FDEA7A7}" type="slidenum">
              <a:rPr lang="ja-JP" altLang="en-US" smtClean="0">
                <a:latin typeface="Arial" pitchFamily="34" charset="0"/>
              </a:rPr>
              <a:pPr/>
              <a:t>25</a:t>
            </a:fld>
            <a:endParaRPr lang="ja-JP" altLang="en-US" smtClean="0">
              <a:latin typeface="Arial" pitchFamily="34" charset="0"/>
            </a:endParaRPr>
          </a:p>
        </p:txBody>
      </p:sp>
    </p:spTree>
    <p:extLst>
      <p:ext uri="{BB962C8B-B14F-4D97-AF65-F5344CB8AC3E}">
        <p14:creationId xmlns:p14="http://schemas.microsoft.com/office/powerpoint/2010/main" val="3582942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771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771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9B6108-3838-4755-8D48-D8FE5554E147}" type="slidenum">
              <a:rPr lang="ja-JP" altLang="en-US" smtClean="0">
                <a:latin typeface="Arial" pitchFamily="34" charset="0"/>
              </a:rPr>
              <a:pPr/>
              <a:t>26</a:t>
            </a:fld>
            <a:endParaRPr lang="ja-JP" altLang="en-US" smtClean="0">
              <a:latin typeface="Arial" pitchFamily="34" charset="0"/>
            </a:endParaRPr>
          </a:p>
        </p:txBody>
      </p:sp>
    </p:spTree>
    <p:extLst>
      <p:ext uri="{BB962C8B-B14F-4D97-AF65-F5344CB8AC3E}">
        <p14:creationId xmlns:p14="http://schemas.microsoft.com/office/powerpoint/2010/main" val="22820324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78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7818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1E56C3-F0DA-4862-A826-C55ABE8B97B4}" type="slidenum">
              <a:rPr lang="ja-JP" altLang="en-US" smtClean="0">
                <a:latin typeface="Arial" pitchFamily="34" charset="0"/>
              </a:rPr>
              <a:pPr/>
              <a:t>27</a:t>
            </a:fld>
            <a:endParaRPr lang="ja-JP" altLang="en-US" smtClean="0">
              <a:latin typeface="Arial" pitchFamily="34" charset="0"/>
            </a:endParaRPr>
          </a:p>
        </p:txBody>
      </p:sp>
    </p:spTree>
    <p:extLst>
      <p:ext uri="{BB962C8B-B14F-4D97-AF65-F5344CB8AC3E}">
        <p14:creationId xmlns:p14="http://schemas.microsoft.com/office/powerpoint/2010/main" val="11066595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28</a:t>
            </a:fld>
            <a:endParaRPr kumimoji="1" lang="ja-JP" altLang="en-US"/>
          </a:p>
        </p:txBody>
      </p:sp>
    </p:spTree>
    <p:extLst>
      <p:ext uri="{BB962C8B-B14F-4D97-AF65-F5344CB8AC3E}">
        <p14:creationId xmlns:p14="http://schemas.microsoft.com/office/powerpoint/2010/main" val="29597593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0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0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220581-3B9D-45C6-AA59-BA5952172CDD}" type="slidenum">
              <a:rPr lang="ja-JP" altLang="en-US" smtClean="0">
                <a:latin typeface="Arial" pitchFamily="34" charset="0"/>
              </a:rPr>
              <a:pPr/>
              <a:t>29</a:t>
            </a:fld>
            <a:endParaRPr lang="ja-JP" altLang="en-US" smtClean="0">
              <a:latin typeface="Arial" pitchFamily="34" charset="0"/>
            </a:endParaRPr>
          </a:p>
        </p:txBody>
      </p:sp>
    </p:spTree>
    <p:extLst>
      <p:ext uri="{BB962C8B-B14F-4D97-AF65-F5344CB8AC3E}">
        <p14:creationId xmlns:p14="http://schemas.microsoft.com/office/powerpoint/2010/main" val="36703934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30</a:t>
            </a:fld>
            <a:endParaRPr kumimoji="1" lang="ja-JP" altLang="en-US"/>
          </a:p>
        </p:txBody>
      </p:sp>
    </p:spTree>
    <p:extLst>
      <p:ext uri="{BB962C8B-B14F-4D97-AF65-F5344CB8AC3E}">
        <p14:creationId xmlns:p14="http://schemas.microsoft.com/office/powerpoint/2010/main" val="25556745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31</a:t>
            </a:fld>
            <a:endParaRPr kumimoji="1" lang="ja-JP" altLang="en-US"/>
          </a:p>
        </p:txBody>
      </p:sp>
    </p:spTree>
    <p:extLst>
      <p:ext uri="{BB962C8B-B14F-4D97-AF65-F5344CB8AC3E}">
        <p14:creationId xmlns:p14="http://schemas.microsoft.com/office/powerpoint/2010/main" val="1462166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4</a:t>
            </a:fld>
            <a:endParaRPr kumimoji="1" lang="ja-JP" altLang="en-US"/>
          </a:p>
        </p:txBody>
      </p:sp>
    </p:spTree>
    <p:extLst>
      <p:ext uri="{BB962C8B-B14F-4D97-AF65-F5344CB8AC3E}">
        <p14:creationId xmlns:p14="http://schemas.microsoft.com/office/powerpoint/2010/main" val="25478053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32</a:t>
            </a:fld>
            <a:endParaRPr kumimoji="1" lang="ja-JP" altLang="en-US"/>
          </a:p>
        </p:txBody>
      </p:sp>
    </p:spTree>
    <p:extLst>
      <p:ext uri="{BB962C8B-B14F-4D97-AF65-F5344CB8AC3E}">
        <p14:creationId xmlns:p14="http://schemas.microsoft.com/office/powerpoint/2010/main" val="5275882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33</a:t>
            </a:fld>
            <a:endParaRPr kumimoji="1" lang="ja-JP" altLang="en-US"/>
          </a:p>
        </p:txBody>
      </p:sp>
    </p:spTree>
    <p:extLst>
      <p:ext uri="{BB962C8B-B14F-4D97-AF65-F5344CB8AC3E}">
        <p14:creationId xmlns:p14="http://schemas.microsoft.com/office/powerpoint/2010/main" val="7540229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650AA1-22CF-4D5D-8303-4FE673EA7A7E}" type="slidenum">
              <a:rPr lang="en-US" altLang="ja-JP"/>
              <a:pPr/>
              <a:t>34</a:t>
            </a:fld>
            <a:endParaRPr lang="en-US" altLang="ja-JP"/>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ja-JP" altLang="en-US"/>
              <a:t>＊アブラハム・マズロー（</a:t>
            </a:r>
            <a:r>
              <a:rPr lang="en-US" altLang="ja-JP"/>
              <a:t>1908</a:t>
            </a:r>
            <a:r>
              <a:rPr lang="ja-JP" altLang="en-US"/>
              <a:t>年～</a:t>
            </a:r>
            <a:r>
              <a:rPr lang="en-US" altLang="ja-JP"/>
              <a:t>1970</a:t>
            </a:r>
            <a:r>
              <a:rPr lang="ja-JP" altLang="en-US"/>
              <a:t>年　Ａ</a:t>
            </a:r>
            <a:r>
              <a:rPr lang="en-US" altLang="ja-JP"/>
              <a:t>.</a:t>
            </a:r>
            <a:r>
              <a:rPr lang="ja-JP" altLang="en-US"/>
              <a:t>Ｈ</a:t>
            </a:r>
            <a:r>
              <a:rPr lang="en-US" altLang="ja-JP"/>
              <a:t>.Maslow </a:t>
            </a:r>
            <a:r>
              <a:rPr lang="ja-JP" altLang="en-US"/>
              <a:t>アメリカの心理学者）は，彼が唱えた欲求段階説の中で，人間の欲求は，５段階のピラミッドのようになっていて，底辺から始まって，１段階目の欲求が満たされると，１段階上の欲求を志すというものです。</a:t>
            </a:r>
            <a:br>
              <a:rPr lang="ja-JP" altLang="en-US"/>
            </a:br>
            <a:endParaRPr lang="ja-JP" altLang="en-US"/>
          </a:p>
        </p:txBody>
      </p:sp>
    </p:spTree>
    <p:extLst>
      <p:ext uri="{BB962C8B-B14F-4D97-AF65-F5344CB8AC3E}">
        <p14:creationId xmlns:p14="http://schemas.microsoft.com/office/powerpoint/2010/main" val="2464099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35</a:t>
            </a:fld>
            <a:endParaRPr kumimoji="1" lang="ja-JP" altLang="en-US"/>
          </a:p>
        </p:txBody>
      </p:sp>
    </p:spTree>
    <p:extLst>
      <p:ext uri="{BB962C8B-B14F-4D97-AF65-F5344CB8AC3E}">
        <p14:creationId xmlns:p14="http://schemas.microsoft.com/office/powerpoint/2010/main" val="19386854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36</a:t>
            </a:fld>
            <a:endParaRPr kumimoji="1" lang="ja-JP" altLang="en-US"/>
          </a:p>
        </p:txBody>
      </p:sp>
    </p:spTree>
    <p:extLst>
      <p:ext uri="{BB962C8B-B14F-4D97-AF65-F5344CB8AC3E}">
        <p14:creationId xmlns:p14="http://schemas.microsoft.com/office/powerpoint/2010/main" val="29140982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37</a:t>
            </a:fld>
            <a:endParaRPr kumimoji="1" lang="ja-JP" altLang="en-US"/>
          </a:p>
        </p:txBody>
      </p:sp>
    </p:spTree>
    <p:extLst>
      <p:ext uri="{BB962C8B-B14F-4D97-AF65-F5344CB8AC3E}">
        <p14:creationId xmlns:p14="http://schemas.microsoft.com/office/powerpoint/2010/main" val="4003650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6</a:t>
            </a:fld>
            <a:endParaRPr kumimoji="1" lang="ja-JP" altLang="en-US"/>
          </a:p>
        </p:txBody>
      </p:sp>
    </p:spTree>
    <p:extLst>
      <p:ext uri="{BB962C8B-B14F-4D97-AF65-F5344CB8AC3E}">
        <p14:creationId xmlns:p14="http://schemas.microsoft.com/office/powerpoint/2010/main" val="4284635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7</a:t>
            </a:fld>
            <a:endParaRPr kumimoji="1" lang="ja-JP" altLang="en-US"/>
          </a:p>
        </p:txBody>
      </p:sp>
    </p:spTree>
    <p:extLst>
      <p:ext uri="{BB962C8B-B14F-4D97-AF65-F5344CB8AC3E}">
        <p14:creationId xmlns:p14="http://schemas.microsoft.com/office/powerpoint/2010/main" val="420490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8</a:t>
            </a:fld>
            <a:endParaRPr kumimoji="1" lang="ja-JP" altLang="en-US"/>
          </a:p>
        </p:txBody>
      </p:sp>
    </p:spTree>
    <p:extLst>
      <p:ext uri="{BB962C8B-B14F-4D97-AF65-F5344CB8AC3E}">
        <p14:creationId xmlns:p14="http://schemas.microsoft.com/office/powerpoint/2010/main" val="1993870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9</a:t>
            </a:fld>
            <a:endParaRPr kumimoji="1" lang="ja-JP" altLang="en-US"/>
          </a:p>
        </p:txBody>
      </p:sp>
    </p:spTree>
    <p:extLst>
      <p:ext uri="{BB962C8B-B14F-4D97-AF65-F5344CB8AC3E}">
        <p14:creationId xmlns:p14="http://schemas.microsoft.com/office/powerpoint/2010/main" val="2032224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10</a:t>
            </a:fld>
            <a:endParaRPr kumimoji="1" lang="ja-JP" altLang="en-US"/>
          </a:p>
        </p:txBody>
      </p:sp>
    </p:spTree>
    <p:extLst>
      <p:ext uri="{BB962C8B-B14F-4D97-AF65-F5344CB8AC3E}">
        <p14:creationId xmlns:p14="http://schemas.microsoft.com/office/powerpoint/2010/main" val="997944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11</a:t>
            </a:fld>
            <a:endParaRPr kumimoji="1" lang="ja-JP" altLang="en-US"/>
          </a:p>
        </p:txBody>
      </p:sp>
    </p:spTree>
    <p:extLst>
      <p:ext uri="{BB962C8B-B14F-4D97-AF65-F5344CB8AC3E}">
        <p14:creationId xmlns:p14="http://schemas.microsoft.com/office/powerpoint/2010/main" val="1497981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CF459BF-E3EC-4EDF-8EF3-BE5E8A0DDC50}" type="datetimeFigureOut">
              <a:rPr kumimoji="1" lang="ja-JP" altLang="en-US" smtClean="0"/>
              <a:pPr/>
              <a:t>2016/7/26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2AF2CE7-B160-45C2-A665-4DF85E889342}"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459BF-E3EC-4EDF-8EF3-BE5E8A0DDC50}" type="datetimeFigureOut">
              <a:rPr kumimoji="1" lang="ja-JP" altLang="en-US" smtClean="0"/>
              <a:pPr/>
              <a:t>2016/7/26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F2CE7-B160-45C2-A665-4DF85E889342}"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4gIhRkCcD4U" TargetMode="External"/><Relationship Id="rId2" Type="http://schemas.openxmlformats.org/officeDocument/2006/relationships/hyperlink" Target="http://karapaia.livedoor.biz/archives/52172591.html"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55576" y="1772816"/>
            <a:ext cx="7772400" cy="3024336"/>
          </a:xfrm>
          <a:prstGeom prst="rect">
            <a:avLst/>
          </a:prstGeom>
          <a:solidFill>
            <a:schemeClr val="accent6">
              <a:lumMod val="75000"/>
            </a:schemeClr>
          </a:solidFill>
          <a:ln>
            <a:solidFill>
              <a:schemeClr val="tx1"/>
            </a:solidFill>
          </a:ln>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　</a:t>
            </a:r>
            <a:r>
              <a:rPr lang="ja-JP" altLang="en-US" sz="5400" dirty="0" smtClean="0">
                <a:latin typeface="+mj-lt"/>
                <a:ea typeface="+mj-ea"/>
                <a:cs typeface="+mj-cs"/>
              </a:rPr>
              <a:t>都市・人流・観光</a:t>
            </a:r>
            <a:r>
              <a:rPr kumimoji="1" lang="en-US" altLang="ja-JP" sz="5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5400" b="0" i="0" u="none" strike="noStrike" kern="1200" cap="none" spc="0" normalizeH="0" baseline="0" noProof="0" dirty="0" smtClean="0">
                <a:ln>
                  <a:noFill/>
                </a:ln>
                <a:solidFill>
                  <a:schemeClr val="tx1"/>
                </a:solidFill>
                <a:effectLst/>
                <a:uLnTx/>
                <a:uFillTx/>
                <a:latin typeface="+mj-lt"/>
                <a:ea typeface="+mj-ea"/>
                <a:cs typeface="+mj-cs"/>
              </a:rPr>
            </a:b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b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教科書</a:t>
            </a: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東京オリンピックを迎える</a:t>
            </a:r>
            <a:endParaRPr kumimoji="1" lang="en-US" altLang="ja-JP"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4400" dirty="0" smtClean="0">
                <a:latin typeface="+mj-lt"/>
                <a:ea typeface="+mj-ea"/>
                <a:cs typeface="+mj-cs"/>
              </a:rPr>
              <a:t>学生・社会人のための</a:t>
            </a:r>
            <a:endParaRPr lang="en-US" altLang="ja-JP" sz="4400"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観光・人流</a:t>
            </a:r>
            <a:r>
              <a:rPr lang="ja-JP" altLang="en-US" sz="4400" dirty="0" smtClean="0">
                <a:latin typeface="+mj-lt"/>
                <a:ea typeface="+mj-ea"/>
                <a:cs typeface="+mj-cs"/>
              </a:rPr>
              <a:t>概論</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タイトル 1"/>
          <p:cNvSpPr txBox="1">
            <a:spLocks/>
          </p:cNvSpPr>
          <p:nvPr/>
        </p:nvSpPr>
        <p:spPr>
          <a:xfrm>
            <a:off x="838200" y="4983311"/>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人流・観光研究所ＨＰ</a:t>
            </a:r>
            <a:endParaRPr kumimoji="1" lang="en-US" altLang="ja-JP"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4400" dirty="0" smtClean="0">
                <a:latin typeface="+mj-lt"/>
                <a:ea typeface="+mj-ea"/>
                <a:cs typeface="+mj-cs"/>
              </a:rPr>
              <a:t>www.jinryu.jp</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764704"/>
            <a:ext cx="7772400" cy="1470025"/>
          </a:xfrm>
          <a:solidFill>
            <a:srgbClr val="FFFF00"/>
          </a:solidFill>
          <a:ln>
            <a:solidFill>
              <a:schemeClr val="tx1">
                <a:lumMod val="95000"/>
                <a:lumOff val="5000"/>
              </a:schemeClr>
            </a:solidFill>
          </a:ln>
        </p:spPr>
        <p:txBody>
          <a:bodyPr/>
          <a:lstStyle/>
          <a:p>
            <a:r>
              <a:rPr kumimoji="1" lang="ja-JP" altLang="en-US" dirty="0" smtClean="0"/>
              <a:t>奴隷貿易時代</a:t>
            </a:r>
            <a:endParaRPr kumimoji="1" lang="ja-JP" altLang="en-US" dirty="0"/>
          </a:p>
        </p:txBody>
      </p:sp>
      <p:sp>
        <p:nvSpPr>
          <p:cNvPr id="4" name="サブタイトル 3"/>
          <p:cNvSpPr>
            <a:spLocks noGrp="1"/>
          </p:cNvSpPr>
          <p:nvPr>
            <p:ph type="subTitle" idx="1"/>
          </p:nvPr>
        </p:nvSpPr>
        <p:spPr>
          <a:xfrm>
            <a:off x="323528" y="2420888"/>
            <a:ext cx="8820472" cy="4104456"/>
          </a:xfrm>
        </p:spPr>
        <p:txBody>
          <a:bodyPr>
            <a:normAutofit/>
          </a:bodyPr>
          <a:lstStyle/>
          <a:p>
            <a:pPr algn="l"/>
            <a:r>
              <a:rPr kumimoji="1" lang="ja-JP" altLang="en-US" dirty="0" smtClean="0">
                <a:solidFill>
                  <a:schemeClr val="tx1">
                    <a:lumMod val="95000"/>
                    <a:lumOff val="5000"/>
                  </a:schemeClr>
                </a:solidFill>
              </a:rPr>
              <a:t>奴隷は、権利証書つきの動産</a:t>
            </a:r>
            <a:endParaRPr kumimoji="1"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１５世紀半ばから１９世紀半ばで１２００万人</a:t>
            </a:r>
            <a:endParaRPr lang="en-US" altLang="ja-JP" dirty="0" smtClean="0">
              <a:solidFill>
                <a:schemeClr val="tx1">
                  <a:lumMod val="95000"/>
                  <a:lumOff val="5000"/>
                </a:schemeClr>
              </a:solidFill>
            </a:endParaRPr>
          </a:p>
          <a:p>
            <a:pPr algn="l"/>
            <a:r>
              <a:rPr kumimoji="1" lang="ja-JP" altLang="en-US" dirty="0" smtClean="0">
                <a:solidFill>
                  <a:schemeClr val="tx1">
                    <a:lumMod val="95000"/>
                    <a:lumOff val="5000"/>
                  </a:schemeClr>
                </a:solidFill>
              </a:rPr>
              <a:t>砂糖</a:t>
            </a:r>
            <a:r>
              <a:rPr lang="ja-JP" altLang="en-US" dirty="0" smtClean="0">
                <a:solidFill>
                  <a:schemeClr val="tx1">
                    <a:lumMod val="95000"/>
                    <a:lumOff val="5000"/>
                  </a:schemeClr>
                </a:solidFill>
              </a:rPr>
              <a:t>産業、次に鉱山開発に必要な労働力</a:t>
            </a:r>
            <a:endParaRPr kumimoji="1"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発達した産業資本主義によって自由な賃金労働にとってかわられ、否定された。</a:t>
            </a:r>
            <a:endParaRPr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アフリカ側も植民地化により供給がなされなくなった</a:t>
            </a:r>
            <a:endParaRPr kumimoji="1" lang="ja-JP" altLang="en-US" dirty="0">
              <a:solidFill>
                <a:schemeClr val="tx1">
                  <a:lumMod val="95000"/>
                  <a:lumOff val="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accent1"/>
            </a:solidFill>
          </a:ln>
        </p:spPr>
        <p:txBody>
          <a:bodyPr/>
          <a:lstStyle/>
          <a:p>
            <a:r>
              <a:rPr lang="ja-JP" altLang="ja-JP" b="1" dirty="0" smtClean="0"/>
              <a:t>19世紀・移民の世紀</a:t>
            </a:r>
            <a:endParaRPr kumimoji="1" lang="ja-JP" altLang="en-US" dirty="0"/>
          </a:p>
        </p:txBody>
      </p:sp>
      <p:sp>
        <p:nvSpPr>
          <p:cNvPr id="3" name="コンテンツ プレースホルダ 2"/>
          <p:cNvSpPr>
            <a:spLocks noGrp="1"/>
          </p:cNvSpPr>
          <p:nvPr>
            <p:ph idx="1"/>
          </p:nvPr>
        </p:nvSpPr>
        <p:spPr>
          <a:xfrm>
            <a:off x="457200" y="1412776"/>
            <a:ext cx="8229600" cy="5257800"/>
          </a:xfrm>
        </p:spPr>
        <p:txBody>
          <a:bodyPr>
            <a:normAutofit lnSpcReduction="10000"/>
          </a:bodyPr>
          <a:lstStyle/>
          <a:p>
            <a:r>
              <a:rPr lang="ja-JP" altLang="ja-JP" dirty="0" smtClean="0"/>
              <a:t>18世紀までのヨーロッパからの移民がおもに年季契約のかたちをとった</a:t>
            </a:r>
            <a:r>
              <a:rPr lang="ja-JP" altLang="ja-JP" b="1" dirty="0" smtClean="0"/>
              <a:t>労働移民</a:t>
            </a:r>
            <a:r>
              <a:rPr lang="ja-JP" altLang="ja-JP" dirty="0" smtClean="0"/>
              <a:t>であったのに対し、19世紀には</a:t>
            </a:r>
            <a:r>
              <a:rPr lang="ja-JP" altLang="ja-JP" b="1" dirty="0" smtClean="0"/>
              <a:t>自由移民</a:t>
            </a:r>
            <a:r>
              <a:rPr lang="ja-JP" altLang="ja-JP" dirty="0" smtClean="0"/>
              <a:t>が主流となった。</a:t>
            </a:r>
            <a:endParaRPr lang="en-US" altLang="ja-JP" dirty="0" smtClean="0"/>
          </a:p>
          <a:p>
            <a:r>
              <a:rPr lang="ja-JP" altLang="ja-JP" dirty="0" smtClean="0"/>
              <a:t>19世紀のヨーロッパでは、人口の増大や交通機関の発達などにより大規模な人口移動がおこった。各国では人口の都市への集中がみられるいっぽう海外移民も増加した。第一次世界大戦までの100年間に新大陸に渡ったヨーロッパ人は6000万人におよび、19世紀はまさに「移民の世紀」であった。</a:t>
            </a:r>
            <a:endParaRPr lang="en-US" altLang="ja-JP" dirty="0" smtClean="0"/>
          </a:p>
          <a:p>
            <a:endParaRPr lang="ja-JP" altLang="ja-JP" dirty="0" smtClean="0"/>
          </a:p>
          <a:p>
            <a:endParaRPr kumimoji="1" lang="ja-JP" alt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アメリカ</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最大の移民受け入れ国はアメリカであり、その数は1821年から1920年までの</a:t>
            </a:r>
            <a:r>
              <a:rPr lang="ja-JP" altLang="ja-JP" dirty="0" smtClean="0">
                <a:solidFill>
                  <a:srgbClr val="FF0000"/>
                </a:solidFill>
              </a:rPr>
              <a:t>100年で約3300万人</a:t>
            </a:r>
            <a:r>
              <a:rPr lang="ja-JP" altLang="ja-JP" dirty="0" smtClean="0"/>
              <a:t>とされる。その前半には北・西ヨーロッパから、その後半は南・東ヨーロッパからの移民が多くみられ、これは各国の工業化の進展の時期のずれを示している。人口増加や貧困などの経済的な要因だけでなく、迫害を受けたユダヤ人のように政治的な要因からの移民もおこなわれた。</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アイルランド</a:t>
            </a:r>
            <a:endParaRPr kumimoji="1" lang="ja-JP" altLang="en-US" dirty="0"/>
          </a:p>
        </p:txBody>
      </p:sp>
      <p:sp>
        <p:nvSpPr>
          <p:cNvPr id="3" name="コンテンツ プレースホルダ 2"/>
          <p:cNvSpPr>
            <a:spLocks noGrp="1"/>
          </p:cNvSpPr>
          <p:nvPr>
            <p:ph idx="1"/>
          </p:nvPr>
        </p:nvSpPr>
        <p:spPr>
          <a:xfrm>
            <a:off x="457200" y="1600200"/>
            <a:ext cx="8229600" cy="4853136"/>
          </a:xfrm>
        </p:spPr>
        <p:txBody>
          <a:bodyPr/>
          <a:lstStyle/>
          <a:p>
            <a:r>
              <a:rPr kumimoji="1" lang="en-US" altLang="ja-JP" dirty="0" smtClean="0"/>
              <a:t>19</a:t>
            </a:r>
            <a:r>
              <a:rPr kumimoji="1" lang="ja-JP" altLang="en-US" dirty="0" smtClean="0"/>
              <a:t>世紀半ば</a:t>
            </a:r>
            <a:r>
              <a:rPr kumimoji="1" lang="en-US" altLang="ja-JP" dirty="0" smtClean="0"/>
              <a:t>100</a:t>
            </a:r>
            <a:r>
              <a:rPr kumimoji="1" lang="ja-JP" altLang="en-US" dirty="0" smtClean="0"/>
              <a:t>万人が飢餓、熱病で死亡、</a:t>
            </a:r>
            <a:r>
              <a:rPr kumimoji="1" lang="en-US" altLang="ja-JP" dirty="0" smtClean="0"/>
              <a:t>100</a:t>
            </a:r>
            <a:r>
              <a:rPr kumimoji="1" lang="ja-JP" altLang="en-US" dirty="0" smtClean="0"/>
              <a:t>万人が移民</a:t>
            </a:r>
            <a:endParaRPr kumimoji="1" lang="en-US" altLang="ja-JP" dirty="0" smtClean="0"/>
          </a:p>
          <a:p>
            <a:r>
              <a:rPr lang="ja-JP" altLang="en-US" dirty="0" smtClean="0"/>
              <a:t>ジャガイモ飢饉のスコットランドでは対策がといられた　イギリス政府への恨み</a:t>
            </a:r>
            <a:endParaRPr kumimoji="1" lang="en-US" altLang="ja-JP" dirty="0" smtClean="0"/>
          </a:p>
          <a:p>
            <a:r>
              <a:rPr kumimoji="1" lang="en-US" altLang="ja-JP" dirty="0" smtClean="0"/>
              <a:t>20</a:t>
            </a:r>
            <a:r>
              <a:rPr kumimoji="1" lang="ja-JP" altLang="en-US" dirty="0" smtClean="0"/>
              <a:t>世紀当初　</a:t>
            </a:r>
            <a:r>
              <a:rPr kumimoji="1" lang="en-US" altLang="ja-JP" dirty="0" smtClean="0"/>
              <a:t>500</a:t>
            </a:r>
            <a:r>
              <a:rPr kumimoji="1" lang="ja-JP" altLang="en-US" dirty="0" smtClean="0"/>
              <a:t>万人が大西洋を渡った</a:t>
            </a:r>
            <a:endParaRPr kumimoji="1" lang="en-US" altLang="ja-JP" dirty="0" smtClean="0"/>
          </a:p>
          <a:p>
            <a:r>
              <a:rPr lang="ja-JP" altLang="en-US" dirty="0" smtClean="0"/>
              <a:t>中国人、日本人移民に反対した中心勢力</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国民国家とヒトの移動と観光</a:t>
            </a:r>
            <a:endParaRPr kumimoji="1" lang="ja-JP" altLang="en-US" dirty="0"/>
          </a:p>
        </p:txBody>
      </p:sp>
      <p:sp>
        <p:nvSpPr>
          <p:cNvPr id="3" name="コンテンツ プレースホルダ 2"/>
          <p:cNvSpPr>
            <a:spLocks noGrp="1"/>
          </p:cNvSpPr>
          <p:nvPr>
            <p:ph idx="1"/>
          </p:nvPr>
        </p:nvSpPr>
        <p:spPr>
          <a:xfrm>
            <a:off x="251520" y="1600200"/>
            <a:ext cx="8435280" cy="4997152"/>
          </a:xfrm>
        </p:spPr>
        <p:txBody>
          <a:bodyPr>
            <a:normAutofit/>
          </a:bodyPr>
          <a:lstStyle/>
          <a:p>
            <a:r>
              <a:rPr kumimoji="1" lang="ja-JP" altLang="en-US" dirty="0" smtClean="0"/>
              <a:t>「移民の世紀」には、現代より</a:t>
            </a:r>
            <a:r>
              <a:rPr lang="ja-JP" altLang="en-US" dirty="0" smtClean="0"/>
              <a:t>はるかに激しいヒトの移動が行われていた。国家が移民を規制していたのではなく、移民が国家を作っていった（大西洋経済と無限労働供給の終了）。</a:t>
            </a:r>
            <a:endParaRPr lang="en-US" altLang="ja-JP" dirty="0" smtClean="0"/>
          </a:p>
          <a:p>
            <a:r>
              <a:rPr lang="ja-JP" altLang="en-US" dirty="0" smtClean="0"/>
              <a:t>主人公は国家ではなく、ヒトの移動であった</a:t>
            </a:r>
            <a:endParaRPr lang="en-US" altLang="ja-JP" dirty="0" smtClean="0"/>
          </a:p>
          <a:p>
            <a:r>
              <a:rPr lang="ja-JP" altLang="en-US" dirty="0" smtClean="0"/>
              <a:t>国民国家が形成されて、ヒトの移動が規制されるようになった（</a:t>
            </a:r>
            <a:r>
              <a:rPr lang="ja-JP" altLang="en-US" b="1" dirty="0" smtClean="0">
                <a:solidFill>
                  <a:srgbClr val="FF0000"/>
                </a:solidFill>
              </a:rPr>
              <a:t>アジア移民の出稼ぎ化</a:t>
            </a:r>
            <a:r>
              <a:rPr lang="ja-JP" altLang="en-US" dirty="0" smtClean="0"/>
              <a:t>）</a:t>
            </a:r>
            <a:endParaRPr lang="en-US" altLang="ja-JP" dirty="0" smtClean="0"/>
          </a:p>
          <a:p>
            <a:r>
              <a:rPr lang="ja-JP" altLang="en-US" dirty="0" smtClean="0"/>
              <a:t>国際観光はヒトの移動の規制により生まれた</a:t>
            </a:r>
            <a:endParaRPr lang="en-US" altLang="ja-JP" dirty="0" smtClean="0"/>
          </a:p>
          <a:p>
            <a:pPr>
              <a:buNone/>
            </a:pPr>
            <a:r>
              <a:rPr lang="ja-JP" altLang="en-US" dirty="0" smtClean="0"/>
              <a:t>（大都市スラム発生と国民国家への押しつけ）</a:t>
            </a:r>
            <a:endParaRPr lang="en-US" altLang="ja-JP" dirty="0" smtClean="0"/>
          </a:p>
          <a:p>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kumimoji="1" lang="ja-JP" altLang="en-US" dirty="0" smtClean="0"/>
              <a:t>欧州と日本の決定的違いは</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日本と欧州の決定的違い　</a:t>
            </a:r>
            <a:r>
              <a:rPr lang="ja-JP" altLang="en-US" dirty="0" smtClean="0">
                <a:solidFill>
                  <a:srgbClr val="FF0000"/>
                </a:solidFill>
              </a:rPr>
              <a:t>労働市場において欧米がつながっていた。</a:t>
            </a:r>
            <a:r>
              <a:rPr lang="ja-JP" altLang="en-US" dirty="0" smtClean="0"/>
              <a:t>アメリカが欧州の余剰労働を雇用・吸収し、移民が貯金を持ちかえった。（帰国率が３５％）</a:t>
            </a:r>
            <a:endParaRPr lang="en-US" altLang="ja-JP" dirty="0" smtClean="0"/>
          </a:p>
          <a:p>
            <a:r>
              <a:rPr lang="ja-JP" altLang="en-US" dirty="0" smtClean="0"/>
              <a:t>人が移動することにより、欧州では「</a:t>
            </a:r>
            <a:r>
              <a:rPr lang="ja-JP" altLang="en-US" dirty="0" smtClean="0">
                <a:solidFill>
                  <a:srgbClr val="FF0000"/>
                </a:solidFill>
              </a:rPr>
              <a:t>無限労働供給</a:t>
            </a:r>
            <a:r>
              <a:rPr lang="ja-JP" altLang="en-US" dirty="0" smtClean="0"/>
              <a:t>」が枯渇し、賃金格差がアメリカのそれに収斂していった。</a:t>
            </a:r>
            <a:r>
              <a:rPr lang="en-US" altLang="ja-JP" dirty="0" smtClean="0"/>
              <a:t>1820</a:t>
            </a:r>
            <a:r>
              <a:rPr lang="ja-JP" altLang="en-US" dirty="0" smtClean="0"/>
              <a:t>年（日本</a:t>
            </a:r>
            <a:r>
              <a:rPr lang="en-US" altLang="ja-JP" dirty="0" smtClean="0"/>
              <a:t>704</a:t>
            </a:r>
            <a:r>
              <a:rPr lang="ja-JP" altLang="en-US" dirty="0" smtClean="0"/>
              <a:t>ドル、イタリア</a:t>
            </a:r>
            <a:r>
              <a:rPr lang="en-US" altLang="ja-JP" dirty="0" smtClean="0"/>
              <a:t>1092</a:t>
            </a:r>
            <a:r>
              <a:rPr lang="ja-JP" altLang="en-US" dirty="0" smtClean="0"/>
              <a:t>ドル）</a:t>
            </a:r>
            <a:r>
              <a:rPr lang="en-US" altLang="ja-JP" dirty="0" smtClean="0"/>
              <a:t>1929</a:t>
            </a:r>
            <a:r>
              <a:rPr lang="ja-JP" altLang="en-US" dirty="0" smtClean="0"/>
              <a:t>年（イタリア</a:t>
            </a:r>
            <a:r>
              <a:rPr lang="en-US" altLang="ja-JP" dirty="0" smtClean="0"/>
              <a:t>3026</a:t>
            </a:r>
            <a:r>
              <a:rPr lang="ja-JP" altLang="en-US" dirty="0" smtClean="0"/>
              <a:t>ドル、牧畜業に特化したアイルランド賃金ですら</a:t>
            </a:r>
            <a:r>
              <a:rPr lang="en-US" altLang="ja-JP" dirty="0" smtClean="0"/>
              <a:t>2883</a:t>
            </a:r>
            <a:r>
              <a:rPr lang="ja-JP" altLang="en-US" dirty="0" smtClean="0"/>
              <a:t>ドルであるのに対し日本</a:t>
            </a:r>
            <a:r>
              <a:rPr lang="en-US" altLang="ja-JP" dirty="0" smtClean="0"/>
              <a:t>1949</a:t>
            </a:r>
            <a:r>
              <a:rPr lang="ja-JP" altLang="en-US" dirty="0" smtClean="0"/>
              <a:t>ドル）と格差が開く</a:t>
            </a: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ja-JP" altLang="en-US" dirty="0" smtClean="0"/>
              <a:t>アジアの</a:t>
            </a:r>
            <a:r>
              <a:rPr kumimoji="1" lang="ja-JP" altLang="en-US" dirty="0" smtClean="0"/>
              <a:t>移民</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欧州からの移民だけで大量移民を考える見方は改めなければならない</a:t>
            </a:r>
            <a:endParaRPr kumimoji="1" lang="en-US" altLang="ja-JP" dirty="0" smtClean="0"/>
          </a:p>
          <a:p>
            <a:r>
              <a:rPr lang="ja-JP" altLang="en-US" dirty="0" smtClean="0">
                <a:solidFill>
                  <a:srgbClr val="FF0000"/>
                </a:solidFill>
              </a:rPr>
              <a:t>アジアからの移民の数は欧州と同等規模</a:t>
            </a:r>
            <a:endParaRPr lang="en-US" altLang="ja-JP" dirty="0" smtClean="0">
              <a:solidFill>
                <a:srgbClr val="FF0000"/>
              </a:solidFill>
            </a:endParaRPr>
          </a:p>
          <a:p>
            <a:r>
              <a:rPr kumimoji="1" lang="ja-JP" altLang="en-US" dirty="0" smtClean="0"/>
              <a:t>年季契約移民　新しい奴隷制</a:t>
            </a:r>
            <a:endParaRPr kumimoji="1" lang="en-US" altLang="ja-JP" dirty="0" smtClean="0"/>
          </a:p>
          <a:p>
            <a:r>
              <a:rPr lang="ja-JP" altLang="en-US" dirty="0" smtClean="0"/>
              <a:t>一般にある程度市場経済が普及した伝統文明社会においては、制度や文化の違いにかかわらず、交通費の低廉と情報の獲得を条件として、人間は雇用を求めて移動する</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移民規制とスラムの発生</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solidFill>
                  <a:srgbClr val="FF0000"/>
                </a:solidFill>
              </a:rPr>
              <a:t>1930</a:t>
            </a:r>
            <a:r>
              <a:rPr lang="ja-JP" altLang="en-US" dirty="0" smtClean="0">
                <a:solidFill>
                  <a:srgbClr val="FF0000"/>
                </a:solidFill>
              </a:rPr>
              <a:t>年</a:t>
            </a:r>
            <a:r>
              <a:rPr lang="en-US" altLang="ja-JP" dirty="0" smtClean="0">
                <a:solidFill>
                  <a:srgbClr val="FF0000"/>
                </a:solidFill>
              </a:rPr>
              <a:t>-70</a:t>
            </a:r>
            <a:r>
              <a:rPr lang="ja-JP" altLang="en-US" dirty="0" smtClean="0">
                <a:solidFill>
                  <a:srgbClr val="FF0000"/>
                </a:solidFill>
              </a:rPr>
              <a:t>年　国境移動は規制の方向</a:t>
            </a:r>
            <a:r>
              <a:rPr lang="ja-JP" altLang="en-US" dirty="0" smtClean="0"/>
              <a:t>　移民の世紀に固まった領土配分の固定化のまま規制</a:t>
            </a:r>
          </a:p>
          <a:p>
            <a:r>
              <a:rPr kumimoji="1" lang="ja-JP" altLang="en-US" dirty="0" smtClean="0"/>
              <a:t>「移民の世紀」を終了したことにより、ヒトの移動を通じた所得の平等化の努力を失う</a:t>
            </a:r>
            <a:endParaRPr kumimoji="1" lang="en-US" altLang="ja-JP" dirty="0" smtClean="0"/>
          </a:p>
          <a:p>
            <a:r>
              <a:rPr lang="ja-JP" altLang="en-US" dirty="0" smtClean="0"/>
              <a:t>第三世界のスラムに大量貧民が累積➵「国民国家」が解決すべき問題とされる</a:t>
            </a:r>
            <a:endParaRPr lang="en-US" altLang="ja-JP"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229600" cy="1368152"/>
          </a:xfrm>
          <a:solidFill>
            <a:srgbClr val="FFFF00"/>
          </a:solidFill>
          <a:ln>
            <a:solidFill>
              <a:schemeClr val="accent1"/>
            </a:solidFill>
          </a:ln>
        </p:spPr>
        <p:txBody>
          <a:bodyPr>
            <a:normAutofit/>
          </a:bodyPr>
          <a:lstStyle/>
          <a:p>
            <a:r>
              <a:rPr lang="ja-JP" altLang="en-US" dirty="0" smtClean="0"/>
              <a:t>移民と国際観光</a:t>
            </a:r>
            <a:endParaRPr kumimoji="1" lang="ja-JP" altLang="en-US" dirty="0"/>
          </a:p>
        </p:txBody>
      </p:sp>
      <p:sp>
        <p:nvSpPr>
          <p:cNvPr id="3" name="コンテンツ プレースホルダ 2"/>
          <p:cNvSpPr>
            <a:spLocks noGrp="1"/>
          </p:cNvSpPr>
          <p:nvPr>
            <p:ph idx="1"/>
          </p:nvPr>
        </p:nvSpPr>
        <p:spPr>
          <a:xfrm>
            <a:off x="251520" y="1699592"/>
            <a:ext cx="8435280" cy="4825752"/>
          </a:xfrm>
        </p:spPr>
        <p:txBody>
          <a:bodyPr>
            <a:normAutofit/>
          </a:bodyPr>
          <a:lstStyle/>
          <a:p>
            <a:r>
              <a:rPr lang="ja-JP" altLang="en-US" dirty="0" smtClean="0"/>
              <a:t>移民概念も国際観光概念も国民国家（国籍、パスポート）を前提</a:t>
            </a:r>
            <a:endParaRPr lang="en-US" altLang="ja-JP" dirty="0" smtClean="0"/>
          </a:p>
          <a:p>
            <a:r>
              <a:rPr lang="ja-JP" altLang="en-US" dirty="0" smtClean="0"/>
              <a:t>１９世紀大西洋を挟んで欧州と新大陸間では現代よりはるかに激しいヒトの移動が行われていた（ 「移民の世紀」 ）。</a:t>
            </a:r>
            <a:endParaRPr lang="en-US" altLang="ja-JP" dirty="0" smtClean="0"/>
          </a:p>
          <a:p>
            <a:r>
              <a:rPr lang="ja-JP" altLang="en-US" dirty="0" smtClean="0"/>
              <a:t>国家が移民を規制していたのではなく、移民が国家を作っていった（大西洋経済と無限労働供給の終了）。</a:t>
            </a:r>
            <a:endParaRPr lang="en-US" altLang="ja-JP"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368152"/>
          </a:xfrm>
          <a:solidFill>
            <a:srgbClr val="FFFF00"/>
          </a:solidFill>
          <a:ln>
            <a:solidFill>
              <a:schemeClr val="accent1"/>
            </a:solidFill>
          </a:ln>
        </p:spPr>
        <p:txBody>
          <a:bodyPr>
            <a:normAutofit fontScale="90000"/>
          </a:bodyPr>
          <a:lstStyle/>
          <a:p>
            <a:r>
              <a:rPr kumimoji="1" lang="ja-JP" altLang="en-US" dirty="0" smtClean="0"/>
              <a:t>国民国家とヒトの移動と観光</a:t>
            </a:r>
            <a:r>
              <a:rPr kumimoji="1" lang="en-US" altLang="ja-JP" dirty="0" smtClean="0"/>
              <a:t/>
            </a:r>
            <a:br>
              <a:rPr kumimoji="1" lang="en-US" altLang="ja-JP" dirty="0" smtClean="0"/>
            </a:br>
            <a:r>
              <a:rPr kumimoji="1" lang="ja-JP" altLang="en-US" dirty="0" smtClean="0"/>
              <a:t>（</a:t>
            </a:r>
            <a:r>
              <a:rPr lang="ja-JP" altLang="en-US" dirty="0" smtClean="0"/>
              <a:t>観光に帝国主義的色彩が残る理由）</a:t>
            </a:r>
            <a:endParaRPr kumimoji="1" lang="ja-JP" altLang="en-US" dirty="0"/>
          </a:p>
        </p:txBody>
      </p:sp>
      <p:sp>
        <p:nvSpPr>
          <p:cNvPr id="3" name="コンテンツ プレースホルダ 2"/>
          <p:cNvSpPr>
            <a:spLocks noGrp="1"/>
          </p:cNvSpPr>
          <p:nvPr>
            <p:ph idx="1"/>
          </p:nvPr>
        </p:nvSpPr>
        <p:spPr>
          <a:xfrm>
            <a:off x="251520" y="1699592"/>
            <a:ext cx="8435280" cy="5257800"/>
          </a:xfrm>
        </p:spPr>
        <p:txBody>
          <a:bodyPr>
            <a:normAutofit/>
          </a:bodyPr>
          <a:lstStyle/>
          <a:p>
            <a:r>
              <a:rPr lang="ja-JP" altLang="en-US" dirty="0" smtClean="0"/>
              <a:t>主人公は国家ではなく、ヒトの移動であった</a:t>
            </a:r>
            <a:endParaRPr lang="en-US" altLang="ja-JP" dirty="0" smtClean="0"/>
          </a:p>
          <a:p>
            <a:pPr>
              <a:buNone/>
            </a:pPr>
            <a:r>
              <a:rPr lang="ja-JP" altLang="en-US" dirty="0" smtClean="0"/>
              <a:t>（「移民の世紀」の帰国率３５％と大交流時代）</a:t>
            </a:r>
            <a:endParaRPr lang="en-US" altLang="ja-JP" dirty="0" smtClean="0"/>
          </a:p>
          <a:p>
            <a:r>
              <a:rPr lang="ja-JP" altLang="en-US" dirty="0" smtClean="0"/>
              <a:t>国民国家が形成（労働組合結成）されて、ヒトの移動が規制（ビザ）されるようになった（アジア移民の出稼ぎ化）ビザなし観光主張（選択）</a:t>
            </a:r>
            <a:endParaRPr lang="en-US" altLang="ja-JP" dirty="0" smtClean="0"/>
          </a:p>
          <a:p>
            <a:r>
              <a:rPr lang="ja-JP" altLang="en-US" dirty="0" smtClean="0"/>
              <a:t>国際観光はヒトの移動の規制により生まれた</a:t>
            </a:r>
            <a:endParaRPr lang="en-US" altLang="ja-JP" dirty="0" smtClean="0"/>
          </a:p>
          <a:p>
            <a:pPr>
              <a:buNone/>
            </a:pPr>
            <a:r>
              <a:rPr lang="ja-JP" altLang="en-US" dirty="0" smtClean="0"/>
              <a:t>（大都市スラム発生と国民国家への押しつけ）</a:t>
            </a:r>
            <a:endParaRPr lang="en-US" altLang="ja-JP"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5018" y="4005064"/>
            <a:ext cx="7793182" cy="1470025"/>
          </a:xfrm>
        </p:spPr>
        <p:txBody>
          <a:bodyPr>
            <a:normAutofit fontScale="90000"/>
          </a:bodyPr>
          <a:lstStyle/>
          <a:p>
            <a:r>
              <a:rPr lang="en-US" altLang="ja-JP" dirty="0" smtClean="0">
                <a:hlinkClick r:id="rId2"/>
              </a:rPr>
              <a:t/>
            </a:r>
            <a:br>
              <a:rPr lang="en-US" altLang="ja-JP" dirty="0" smtClean="0">
                <a:hlinkClick r:id="rId2"/>
              </a:rPr>
            </a:br>
            <a:r>
              <a:rPr lang="en-US" altLang="ja-JP" dirty="0" smtClean="0">
                <a:hlinkClick r:id="rId2"/>
              </a:rPr>
              <a:t>http</a:t>
            </a:r>
            <a:r>
              <a:rPr lang="en-US" altLang="ja-JP" dirty="0">
                <a:hlinkClick r:id="rId2"/>
              </a:rPr>
              <a:t>://</a:t>
            </a:r>
            <a:r>
              <a:rPr lang="en-US" altLang="ja-JP" dirty="0" smtClean="0">
                <a:hlinkClick r:id="rId2"/>
              </a:rPr>
              <a:t>karapaia.livedoor.biz/archives/52172591.html</a:t>
            </a:r>
            <a:r>
              <a:rPr lang="en-US" altLang="ja-JP" dirty="0" smtClean="0"/>
              <a:t/>
            </a:r>
            <a:br>
              <a:rPr lang="en-US" altLang="ja-JP" dirty="0" smtClean="0"/>
            </a:br>
            <a:r>
              <a:rPr lang="en-US" altLang="ja-JP" dirty="0" smtClean="0"/>
              <a:t/>
            </a:r>
            <a:br>
              <a:rPr lang="en-US" altLang="ja-JP" dirty="0" smtClean="0"/>
            </a:br>
            <a:endParaRPr kumimoji="1" lang="ja-JP" altLang="en-US" dirty="0"/>
          </a:p>
        </p:txBody>
      </p:sp>
      <p:sp>
        <p:nvSpPr>
          <p:cNvPr id="5" name="サブタイトル 4"/>
          <p:cNvSpPr>
            <a:spLocks noGrp="1"/>
          </p:cNvSpPr>
          <p:nvPr>
            <p:ph type="subTitle" idx="1"/>
          </p:nvPr>
        </p:nvSpPr>
        <p:spPr>
          <a:xfrm>
            <a:off x="971600" y="1268760"/>
            <a:ext cx="6918137" cy="1741760"/>
          </a:xfrm>
        </p:spPr>
        <p:txBody>
          <a:bodyPr>
            <a:noAutofit/>
          </a:bodyPr>
          <a:lstStyle/>
          <a:p>
            <a:r>
              <a:rPr lang="ja-JP" altLang="en-US" sz="6600" dirty="0">
                <a:solidFill>
                  <a:schemeClr val="tx1"/>
                </a:solidFill>
              </a:rPr>
              <a:t>文化伝搬世界</a:t>
            </a:r>
            <a:r>
              <a:rPr lang="ja-JP" altLang="en-US" sz="6600" dirty="0" smtClean="0">
                <a:solidFill>
                  <a:schemeClr val="tx1"/>
                </a:solidFill>
              </a:rPr>
              <a:t>地図</a:t>
            </a:r>
            <a:endParaRPr lang="en-US" altLang="ja-JP" sz="6600" dirty="0">
              <a:solidFill>
                <a:schemeClr val="tx1"/>
              </a:solidFill>
            </a:endParaRPr>
          </a:p>
          <a:p>
            <a:r>
              <a:rPr lang="en-US" altLang="ja-JP" sz="2800" dirty="0">
                <a:hlinkClick r:id="rId3"/>
              </a:rPr>
              <a:t>https://</a:t>
            </a:r>
            <a:r>
              <a:rPr lang="en-US" altLang="ja-JP" sz="2800" dirty="0" smtClean="0">
                <a:hlinkClick r:id="rId3"/>
              </a:rPr>
              <a:t>youtu.be/4gIhRkCcD4U</a:t>
            </a:r>
            <a:endParaRPr lang="en-US" altLang="ja-JP" sz="2800" dirty="0" smtClean="0"/>
          </a:p>
          <a:p>
            <a:endParaRPr kumimoji="1" lang="ja-JP" altLang="en-US" sz="2800" dirty="0">
              <a:solidFill>
                <a:schemeClr val="tx1"/>
              </a:solidFill>
            </a:endParaRPr>
          </a:p>
        </p:txBody>
      </p:sp>
    </p:spTree>
    <p:extLst>
      <p:ext uri="{BB962C8B-B14F-4D97-AF65-F5344CB8AC3E}">
        <p14:creationId xmlns:p14="http://schemas.microsoft.com/office/powerpoint/2010/main" val="974134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外国人労働者問題と観光</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ビザなし渡航を実現すれば、確実に観光客は増加、同時に</a:t>
            </a:r>
            <a:r>
              <a:rPr lang="ja-JP" altLang="en-US" dirty="0" smtClean="0"/>
              <a:t>外国人</a:t>
            </a:r>
            <a:r>
              <a:rPr kumimoji="1" lang="ja-JP" altLang="en-US" dirty="0" smtClean="0"/>
              <a:t>労働者も増加</a:t>
            </a:r>
            <a:endParaRPr kumimoji="1" lang="en-US" altLang="ja-JP" dirty="0" smtClean="0"/>
          </a:p>
          <a:p>
            <a:r>
              <a:rPr kumimoji="1" lang="ja-JP" altLang="en-US" dirty="0" smtClean="0"/>
              <a:t>国民国家を否定する状況ではないにしても、国際協力を推進するのであれば、「先進国の援助による現地の経済振興」と「現地労働者の先進国への受け入れ」との比較考慮は必要</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ペスト、コレラ→エボラ</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fontScale="92500" lnSpcReduction="20000"/>
          </a:bodyPr>
          <a:lstStyle/>
          <a:p>
            <a:r>
              <a:rPr kumimoji="1" lang="ja-JP" altLang="en-US" dirty="0" smtClean="0"/>
              <a:t>ペスト（黒死病）→ベニスの検疫制度（</a:t>
            </a:r>
            <a:r>
              <a:rPr kumimoji="1" lang="en-US" altLang="ja-JP" dirty="0" smtClean="0"/>
              <a:t>40</a:t>
            </a:r>
            <a:r>
              <a:rPr kumimoji="1" lang="ja-JP" altLang="en-US" dirty="0" smtClean="0"/>
              <a:t>日）　</a:t>
            </a:r>
            <a:endParaRPr kumimoji="1" lang="en-US" altLang="ja-JP" dirty="0" smtClean="0"/>
          </a:p>
          <a:p>
            <a:r>
              <a:rPr lang="ja-JP" altLang="en-US" dirty="0" smtClean="0"/>
              <a:t>コレラ一揆　日清日露戦争より多くの死者（</a:t>
            </a:r>
            <a:r>
              <a:rPr lang="en-US" altLang="ja-JP" dirty="0" smtClean="0"/>
              <a:t>37</a:t>
            </a:r>
            <a:r>
              <a:rPr lang="ja-JP" altLang="en-US" dirty="0" smtClean="0"/>
              <a:t>万人）</a:t>
            </a:r>
            <a:endParaRPr lang="en-US" altLang="ja-JP" dirty="0" smtClean="0"/>
          </a:p>
          <a:p>
            <a:r>
              <a:rPr kumimoji="1" lang="ja-JP" altLang="en-US" dirty="0" smtClean="0"/>
              <a:t>エイズ、</a:t>
            </a:r>
            <a:r>
              <a:rPr kumimoji="1" lang="en-US" altLang="ja-JP" dirty="0" smtClean="0"/>
              <a:t>SARS</a:t>
            </a:r>
            <a:r>
              <a:rPr kumimoji="1" lang="ja-JP" altLang="en-US" dirty="0" err="1" smtClean="0"/>
              <a:t>、</a:t>
            </a:r>
            <a:r>
              <a:rPr kumimoji="1" lang="ja-JP" altLang="en-US" dirty="0" smtClean="0"/>
              <a:t>鳥インフルエンザ等</a:t>
            </a:r>
            <a:endParaRPr kumimoji="1" lang="en-US" altLang="ja-JP" dirty="0" smtClean="0"/>
          </a:p>
          <a:p>
            <a:r>
              <a:rPr lang="ja-JP" altLang="en-US" dirty="0" smtClean="0"/>
              <a:t>エボラ出血熱： 「欧米人や医療従事者らがエボラウイルスを持ち込んだ」「入院すると臓器が盗まれる」</a:t>
            </a:r>
            <a:endParaRPr lang="en-US" altLang="ja-JP" dirty="0" smtClean="0"/>
          </a:p>
          <a:p>
            <a:r>
              <a:rPr lang="ja-JP" altLang="en-US" dirty="0" smtClean="0"/>
              <a:t>江戸後期～明治時代のコレラ騒動　「西洋人がコレラを持ち込んだ」と信じられ、民間療法や呪術が頼られた。「医師は生き胆を抜く」とされ、医師や医療施設、あるいは移送に関わった警察や行政が民衆によって襲われた。「コレラ一揆」や「コレラ祭」も各地で発生</a:t>
            </a:r>
            <a:endParaRPr kumimoji="1" lang="ja-JP" altLang="en-US" dirty="0"/>
          </a:p>
        </p:txBody>
      </p:sp>
    </p:spTree>
    <p:extLst>
      <p:ext uri="{BB962C8B-B14F-4D97-AF65-F5344CB8AC3E}">
        <p14:creationId xmlns:p14="http://schemas.microsoft.com/office/powerpoint/2010/main" val="1312204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67544" y="2130425"/>
            <a:ext cx="7772400" cy="1470025"/>
          </a:xfrm>
          <a:solidFill>
            <a:srgbClr val="FFFF00"/>
          </a:solidFill>
          <a:ln w="28575">
            <a:solidFill>
              <a:schemeClr val="tx1"/>
            </a:solidFill>
          </a:ln>
        </p:spPr>
        <p:txBody>
          <a:bodyPr/>
          <a:lstStyle/>
          <a:p>
            <a:pPr algn="l"/>
            <a:r>
              <a:rPr kumimoji="1" lang="ja-JP" altLang="en-US" dirty="0" smtClean="0"/>
              <a:t>物流に対して「人流」を造語</a:t>
            </a:r>
            <a:endParaRPr kumimoji="1" lang="ja-JP" altLang="en-US" dirty="0"/>
          </a:p>
        </p:txBody>
      </p:sp>
      <p:sp>
        <p:nvSpPr>
          <p:cNvPr id="5" name="サブタイトル 4"/>
          <p:cNvSpPr>
            <a:spLocks noGrp="1"/>
          </p:cNvSpPr>
          <p:nvPr>
            <p:ph type="subTitle" idx="1"/>
          </p:nvPr>
        </p:nvSpPr>
        <p:spPr>
          <a:xfrm>
            <a:off x="395536" y="4102224"/>
            <a:ext cx="8064896" cy="1775048"/>
          </a:xfrm>
        </p:spPr>
        <p:txBody>
          <a:bodyPr/>
          <a:lstStyle/>
          <a:p>
            <a:pPr algn="l"/>
            <a:r>
              <a:rPr kumimoji="1" lang="ja-JP" altLang="en-US" dirty="0" smtClean="0">
                <a:solidFill>
                  <a:schemeClr val="tx1">
                    <a:lumMod val="95000"/>
                    <a:lumOff val="5000"/>
                  </a:schemeClr>
                </a:solidFill>
              </a:rPr>
              <a:t>中国の学会で使用した時の語感に対する反応</a:t>
            </a:r>
            <a:endParaRPr kumimoji="1" lang="ja-JP" altLang="en-US" dirty="0">
              <a:solidFill>
                <a:schemeClr val="tx1">
                  <a:lumMod val="95000"/>
                  <a:lumOff val="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1784"/>
            <a:ext cx="8229600" cy="1143000"/>
          </a:xfrm>
          <a:solidFill>
            <a:srgbClr val="FFFF00"/>
          </a:solidFill>
          <a:ln w="57150">
            <a:solidFill>
              <a:schemeClr val="tx1">
                <a:lumMod val="95000"/>
                <a:lumOff val="5000"/>
              </a:schemeClr>
            </a:solidFill>
          </a:ln>
        </p:spPr>
        <p:txBody>
          <a:bodyPr>
            <a:normAutofit fontScale="90000"/>
          </a:bodyPr>
          <a:lstStyle/>
          <a:p>
            <a:pPr>
              <a:defRPr/>
            </a:pPr>
            <a:r>
              <a:rPr lang="ja-JP" altLang="en-US" dirty="0" smtClean="0"/>
              <a:t>経済学は何のため？</a:t>
            </a:r>
            <a:r>
              <a:rPr lang="en-US" altLang="ja-JP" dirty="0" smtClean="0"/>
              <a:t/>
            </a:r>
            <a:br>
              <a:rPr lang="en-US" altLang="ja-JP" dirty="0" smtClean="0"/>
            </a:br>
            <a:r>
              <a:rPr lang="ja-JP" altLang="en-US" dirty="0" smtClean="0"/>
              <a:t>金銭評価で資源の最適配分</a:t>
            </a:r>
            <a:endParaRPr lang="ja-JP" altLang="en-US" dirty="0"/>
          </a:p>
        </p:txBody>
      </p:sp>
      <p:sp>
        <p:nvSpPr>
          <p:cNvPr id="11267" name="コンテンツ プレースホルダ 2"/>
          <p:cNvSpPr>
            <a:spLocks noGrp="1"/>
          </p:cNvSpPr>
          <p:nvPr>
            <p:ph idx="1"/>
          </p:nvPr>
        </p:nvSpPr>
        <p:spPr>
          <a:xfrm>
            <a:off x="457200" y="1916832"/>
            <a:ext cx="8686800" cy="4752305"/>
          </a:xfrm>
        </p:spPr>
        <p:txBody>
          <a:bodyPr>
            <a:normAutofit/>
          </a:bodyPr>
          <a:lstStyle/>
          <a:p>
            <a:r>
              <a:rPr lang="ja-JP" altLang="en-US" dirty="0" smtClean="0"/>
              <a:t>林檎と蜜柑は違うもの。然し経済学では両者とも（百円）で販売されていれば、同じ価値をもつとして考える。このように、経済学は、世の中をすべて金銭評価で行う。このことによって「資源の最適分配」ができるとする。</a:t>
            </a:r>
            <a:endParaRPr lang="en-US" altLang="ja-JP" dirty="0" smtClean="0"/>
          </a:p>
          <a:p>
            <a:r>
              <a:rPr lang="ja-JP" altLang="en-US" dirty="0" smtClean="0"/>
              <a:t>法律は世の中の行為を、合法か違法かで判断し、</a:t>
            </a:r>
            <a:r>
              <a:rPr lang="en-US" altLang="ja-JP" dirty="0" smtClean="0"/>
              <a:t>｢</a:t>
            </a:r>
            <a:r>
              <a:rPr lang="ja-JP" altLang="en-US" dirty="0" smtClean="0"/>
              <a:t>正義の実現」を図るとする。学問は「真理の探究」宗教は「魂の救済」政治は「権力の配分」を論議するとされる。</a:t>
            </a:r>
            <a:endParaRPr lang="en-US" altLang="ja-JP"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dirty="0" smtClean="0"/>
              <a:t>「観光」学は何のために？</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lang="ja-JP" altLang="en-US" dirty="0" smtClean="0"/>
              <a:t>では「観光」は何のため論議するのか</a:t>
            </a:r>
            <a:endParaRPr lang="en-US" altLang="ja-JP" dirty="0" smtClean="0"/>
          </a:p>
          <a:p>
            <a:r>
              <a:rPr lang="ja-JP" altLang="en-US" dirty="0" smtClean="0"/>
              <a:t>情報、マスコミと共通するのは「刺激」「興味」⇒「他との違い」が必要</a:t>
            </a:r>
            <a:endParaRPr lang="en-US" altLang="ja-JP" dirty="0" smtClean="0"/>
          </a:p>
          <a:p>
            <a:r>
              <a:rPr lang="ja-JP" altLang="en-US" dirty="0" smtClean="0"/>
              <a:t>「他との違い」を求めてヒトが</a:t>
            </a:r>
            <a:r>
              <a:rPr lang="ja-JP" altLang="en-US" dirty="0" smtClean="0">
                <a:solidFill>
                  <a:srgbClr val="FF0000"/>
                </a:solidFill>
              </a:rPr>
              <a:t>移動</a:t>
            </a:r>
            <a:r>
              <a:rPr lang="ja-JP" altLang="en-US" dirty="0" smtClean="0"/>
              <a:t>する（マスコミとの違い）</a:t>
            </a:r>
            <a:endParaRPr lang="en-US" altLang="ja-JP" dirty="0" smtClean="0"/>
          </a:p>
          <a:p>
            <a:r>
              <a:rPr lang="ja-JP" altLang="en-US" dirty="0" smtClean="0"/>
              <a:t>人の移動（特に法制度面）の要因分析（日常と非日常の相対化）　⇒</a:t>
            </a:r>
            <a:r>
              <a:rPr lang="ja-JP" altLang="en-US" sz="5400" dirty="0" smtClean="0">
                <a:solidFill>
                  <a:srgbClr val="FF0000"/>
                </a:solidFill>
              </a:rPr>
              <a:t>寺前秀一の博士論文の主要テーマ</a:t>
            </a:r>
            <a:endParaRPr lang="en-US" altLang="ja-JP" sz="5400" dirty="0" smtClean="0">
              <a:solidFill>
                <a:srgbClr val="FF0000"/>
              </a:solidFill>
            </a:endParaRPr>
          </a:p>
          <a:p>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pPr>
              <a:defRPr/>
            </a:pPr>
            <a:r>
              <a:rPr lang="ja-JP" altLang="en-US" dirty="0" smtClean="0"/>
              <a:t>観光学は人流学</a:t>
            </a:r>
            <a:endParaRPr lang="ja-JP" altLang="en-US" dirty="0"/>
          </a:p>
        </p:txBody>
      </p:sp>
      <p:sp>
        <p:nvSpPr>
          <p:cNvPr id="11267" name="コンテンツ プレースホルダ 2"/>
          <p:cNvSpPr>
            <a:spLocks noGrp="1"/>
          </p:cNvSpPr>
          <p:nvPr>
            <p:ph idx="1"/>
          </p:nvPr>
        </p:nvSpPr>
        <p:spPr>
          <a:xfrm>
            <a:off x="0" y="1600200"/>
            <a:ext cx="9144000" cy="5257800"/>
          </a:xfrm>
        </p:spPr>
        <p:txBody>
          <a:bodyPr>
            <a:normAutofit lnSpcReduction="10000"/>
          </a:bodyPr>
          <a:lstStyle/>
          <a:p>
            <a:r>
              <a:rPr lang="ja-JP" altLang="en-US" dirty="0" smtClean="0"/>
              <a:t>情報とは「パターンの差」関係概念⇔実態概念</a:t>
            </a:r>
            <a:endParaRPr lang="en-US" altLang="ja-JP" dirty="0" smtClean="0"/>
          </a:p>
          <a:p>
            <a:r>
              <a:rPr lang="ja-JP" altLang="en-US" dirty="0" smtClean="0"/>
              <a:t>人が動く動機づけ（人流・観光）である観光資源も「他との違い」である。</a:t>
            </a:r>
            <a:endParaRPr lang="en-US" altLang="ja-JP" dirty="0" smtClean="0"/>
          </a:p>
          <a:p>
            <a:r>
              <a:rPr lang="ja-JP" altLang="en-US" dirty="0" smtClean="0"/>
              <a:t>「ヒトの移動」というくくりでまずとらまえる</a:t>
            </a:r>
            <a:endParaRPr lang="en-US" altLang="ja-JP" dirty="0" smtClean="0"/>
          </a:p>
          <a:p>
            <a:r>
              <a:rPr lang="ja-JP" altLang="en-US" dirty="0" smtClean="0"/>
              <a:t>ヒトを動かす力（刺激）とヒトの実際の動きの関係を把握することで客観的な分析ができる</a:t>
            </a:r>
            <a:endParaRPr lang="en-US" altLang="ja-JP" dirty="0" smtClean="0"/>
          </a:p>
          <a:p>
            <a:r>
              <a:rPr lang="ja-JP" altLang="en-US" dirty="0" smtClean="0"/>
              <a:t>そこでは日常、非日常概念ではなく、連続したヒトを動かす「刺激（力）」としてとらまえる</a:t>
            </a:r>
            <a:endParaRPr lang="en-US" altLang="ja-JP" dirty="0" smtClean="0"/>
          </a:p>
          <a:p>
            <a:r>
              <a:rPr lang="ja-JP" altLang="en-US" dirty="0" smtClean="0"/>
              <a:t>観光学は人流学に吸収され、究極「脳科学」に収斂される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solidFill>
            <a:srgbClr val="FFFF00"/>
          </a:solidFill>
          <a:ln w="57150">
            <a:solidFill>
              <a:schemeClr val="tx1"/>
            </a:solidFill>
          </a:ln>
        </p:spPr>
        <p:txBody>
          <a:bodyPr/>
          <a:lstStyle/>
          <a:p>
            <a:pPr>
              <a:defRPr/>
            </a:pPr>
            <a:r>
              <a:rPr lang="ja-JP" altLang="en-US" dirty="0" smtClean="0"/>
              <a:t>社会システムとしての観光</a:t>
            </a:r>
          </a:p>
        </p:txBody>
      </p:sp>
      <p:sp>
        <p:nvSpPr>
          <p:cNvPr id="21507" name="コンテンツ プレースホルダ 2"/>
          <p:cNvSpPr>
            <a:spLocks noGrp="1"/>
          </p:cNvSpPr>
          <p:nvPr>
            <p:ph idx="1"/>
          </p:nvPr>
        </p:nvSpPr>
        <p:spPr>
          <a:xfrm>
            <a:off x="457200" y="2104256"/>
            <a:ext cx="8229600" cy="3845024"/>
          </a:xfrm>
        </p:spPr>
        <p:txBody>
          <a:bodyPr/>
          <a:lstStyle/>
          <a:p>
            <a:r>
              <a:rPr lang="ja-JP" altLang="en-US" dirty="0" smtClean="0"/>
              <a:t>　社会システムは唯一存在するわけではなく、経済システム、学問システム、政治システム、法システム、家族友人システム等機能別に分化　（法に触れても信仰は守る）</a:t>
            </a:r>
            <a:endParaRPr lang="en-US" altLang="ja-JP" dirty="0" smtClean="0"/>
          </a:p>
          <a:p>
            <a:r>
              <a:rPr lang="ja-JP" altLang="en-US" dirty="0" smtClean="0"/>
              <a:t>機能的分化システムのコミュニケーションに関連して、それぞれ、貨幣、真理、権力、正義、愛といった成果メディアが存在</a:t>
            </a:r>
            <a:endParaRPr lang="en-US" altLang="ja-JP"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179388" y="274638"/>
            <a:ext cx="8507412" cy="1143000"/>
          </a:xfrm>
          <a:solidFill>
            <a:srgbClr val="FFFF00"/>
          </a:solidFill>
          <a:ln w="38100">
            <a:solidFill>
              <a:schemeClr val="tx1"/>
            </a:solidFill>
          </a:ln>
        </p:spPr>
        <p:txBody>
          <a:bodyPr/>
          <a:lstStyle/>
          <a:p>
            <a:pPr>
              <a:defRPr/>
            </a:pPr>
            <a:r>
              <a:rPr lang="ja-JP" altLang="en-US" dirty="0" smtClean="0"/>
              <a:t>マスメディア、インターネットメディア</a:t>
            </a:r>
          </a:p>
        </p:txBody>
      </p:sp>
      <p:sp>
        <p:nvSpPr>
          <p:cNvPr id="22531" name="コンテンツ プレースホルダ 2"/>
          <p:cNvSpPr>
            <a:spLocks noGrp="1"/>
          </p:cNvSpPr>
          <p:nvPr>
            <p:ph idx="1"/>
          </p:nvPr>
        </p:nvSpPr>
        <p:spPr>
          <a:xfrm>
            <a:off x="457200" y="1600200"/>
            <a:ext cx="8229600" cy="4997152"/>
          </a:xfrm>
        </p:spPr>
        <p:txBody>
          <a:bodyPr>
            <a:normAutofit/>
          </a:bodyPr>
          <a:lstStyle/>
          <a:p>
            <a:r>
              <a:rPr lang="ja-JP" altLang="en-US" dirty="0" smtClean="0"/>
              <a:t>マスメディア・システムとインターネット・システムは一般の機能システムとは異なる特殊な性格を持っている。両者とも内容的にはあらゆる分野（経済、政治、法、学問、家族友人等）にわたっているメタ社会システムであり、両者の成果メディアは「テーマ」であり、それぞれ、「人気</a:t>
            </a:r>
            <a:r>
              <a:rPr lang="en-US" altLang="ja-JP" dirty="0" smtClean="0"/>
              <a:t>/ </a:t>
            </a:r>
            <a:r>
              <a:rPr lang="ja-JP" altLang="en-US" dirty="0" smtClean="0"/>
              <a:t>不人気」「刺激的</a:t>
            </a:r>
            <a:r>
              <a:rPr lang="en-US" altLang="ja-JP" dirty="0" smtClean="0"/>
              <a:t>/ </a:t>
            </a:r>
            <a:r>
              <a:rPr lang="ja-JP" altLang="en-US" dirty="0" smtClean="0"/>
              <a:t>非刺激的」という独自の二値コードに基づいて生起するものである。観光もヒトを移動させる「人気</a:t>
            </a:r>
            <a:r>
              <a:rPr lang="en-US" altLang="ja-JP" dirty="0" smtClean="0"/>
              <a:t>/ </a:t>
            </a:r>
            <a:r>
              <a:rPr lang="ja-JP" altLang="en-US" dirty="0" smtClean="0"/>
              <a:t>不人気」「刺激的</a:t>
            </a:r>
            <a:r>
              <a:rPr lang="en-US" altLang="ja-JP" dirty="0" smtClean="0"/>
              <a:t>/ </a:t>
            </a:r>
            <a:r>
              <a:rPr lang="ja-JP" altLang="en-US" dirty="0" smtClean="0"/>
              <a:t>非刺激的」という点で同じ</a:t>
            </a:r>
          </a:p>
          <a:p>
            <a:endParaRPr lang="ja-JP" alt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752"/>
            <a:ext cx="8229600" cy="1143000"/>
          </a:xfrm>
          <a:solidFill>
            <a:srgbClr val="FFFF00"/>
          </a:solidFill>
          <a:ln w="57150">
            <a:solidFill>
              <a:schemeClr val="tx1">
                <a:lumMod val="95000"/>
                <a:lumOff val="5000"/>
              </a:schemeClr>
            </a:solidFill>
          </a:ln>
        </p:spPr>
        <p:txBody>
          <a:bodyPr/>
          <a:lstStyle/>
          <a:p>
            <a:r>
              <a:rPr kumimoji="1" lang="ja-JP" altLang="en-US" dirty="0" smtClean="0"/>
              <a:t>資本主義（岩井克人）</a:t>
            </a:r>
            <a:endParaRPr kumimoji="1" lang="ja-JP" altLang="en-US" dirty="0"/>
          </a:p>
        </p:txBody>
      </p:sp>
      <p:sp>
        <p:nvSpPr>
          <p:cNvPr id="3" name="コンテンツ プレースホルダ 2"/>
          <p:cNvSpPr>
            <a:spLocks noGrp="1"/>
          </p:cNvSpPr>
          <p:nvPr>
            <p:ph idx="1"/>
          </p:nvPr>
        </p:nvSpPr>
        <p:spPr>
          <a:xfrm>
            <a:off x="457200" y="1340768"/>
            <a:ext cx="8229600" cy="5257800"/>
          </a:xfrm>
        </p:spPr>
        <p:txBody>
          <a:bodyPr>
            <a:normAutofit fontScale="92500" lnSpcReduction="10000"/>
          </a:bodyPr>
          <a:lstStyle/>
          <a:p>
            <a:r>
              <a:rPr lang="ja-JP" altLang="en-US" dirty="0" smtClean="0"/>
              <a:t>資本主義とはそもそも形式的な原理でしかない。</a:t>
            </a:r>
            <a:endParaRPr lang="en-US" altLang="ja-JP" dirty="0" smtClean="0"/>
          </a:p>
          <a:p>
            <a:r>
              <a:rPr lang="ja-JP" altLang="en-US" dirty="0" smtClean="0"/>
              <a:t>複数の価値体系の間に差異が有れば、その差異を媒介して利潤を生み出す。</a:t>
            </a:r>
            <a:endParaRPr lang="en-US" altLang="ja-JP" dirty="0" smtClean="0"/>
          </a:p>
          <a:p>
            <a:r>
              <a:rPr lang="ja-JP" altLang="en-US" b="1" dirty="0" smtClean="0"/>
              <a:t>差異性こそが利潤の源泉</a:t>
            </a:r>
            <a:r>
              <a:rPr lang="ja-JP" altLang="en-US" dirty="0" smtClean="0"/>
              <a:t>である。</a:t>
            </a:r>
            <a:endParaRPr lang="en-US" altLang="ja-JP" dirty="0" smtClean="0"/>
          </a:p>
          <a:p>
            <a:r>
              <a:rPr lang="ja-JP" altLang="en-US" dirty="0" smtClean="0"/>
              <a:t>資本主義が資本主義であり続けるためには、今や差異そのものを意識的に作り出してゆかなければならない。</a:t>
            </a:r>
            <a:r>
              <a:rPr lang="ja-JP" altLang="en-US" b="1" dirty="0" smtClean="0">
                <a:solidFill>
                  <a:srgbClr val="FF0000"/>
                </a:solidFill>
              </a:rPr>
              <a:t>情報の商品化</a:t>
            </a:r>
            <a:r>
              <a:rPr lang="ja-JP" altLang="en-US" dirty="0" smtClean="0"/>
              <a:t>、それはまさに差異が利潤を作り出すという資本主義の基本原理そのものを体現している現象である</a:t>
            </a:r>
            <a:endParaRPr lang="en-US" altLang="ja-JP" dirty="0" smtClean="0"/>
          </a:p>
          <a:p>
            <a:r>
              <a:rPr lang="ja-JP" altLang="en-US" dirty="0" smtClean="0"/>
              <a:t>差異とは何の実体ももっておらず、いつか消え去る運命</a:t>
            </a:r>
          </a:p>
          <a:p>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a:solidFill>
            <a:srgbClr val="FFFF00"/>
          </a:solidFill>
          <a:ln w="38100">
            <a:solidFill>
              <a:schemeClr val="tx1"/>
            </a:solidFill>
          </a:ln>
        </p:spPr>
        <p:txBody>
          <a:bodyPr/>
          <a:lstStyle/>
          <a:p>
            <a:pPr>
              <a:defRPr/>
            </a:pPr>
            <a:r>
              <a:rPr lang="ja-JP" altLang="en-US" dirty="0" smtClean="0"/>
              <a:t>資本主義商品である観光情報</a:t>
            </a:r>
          </a:p>
        </p:txBody>
      </p:sp>
      <p:sp>
        <p:nvSpPr>
          <p:cNvPr id="24579" name="コンテンツ プレースホルダ 2"/>
          <p:cNvSpPr>
            <a:spLocks noGrp="1"/>
          </p:cNvSpPr>
          <p:nvPr>
            <p:ph idx="1"/>
          </p:nvPr>
        </p:nvSpPr>
        <p:spPr/>
        <p:txBody>
          <a:bodyPr>
            <a:normAutofit fontScale="92500"/>
          </a:bodyPr>
          <a:lstStyle/>
          <a:p>
            <a:r>
              <a:rPr lang="ja-JP" altLang="en-US" dirty="0" smtClean="0"/>
              <a:t>観光は「日常生活圏を離れ非日常体験をするもの」</a:t>
            </a:r>
            <a:endParaRPr lang="en-US" altLang="ja-JP" dirty="0" smtClean="0"/>
          </a:p>
          <a:p>
            <a:r>
              <a:rPr lang="ja-JP" altLang="en-US" dirty="0" smtClean="0"/>
              <a:t>日常と非日常の差異は非物質的存在であり、実体概念ではなく関係概念である点で、パターンの差とされる「情報」に含まれてしまうもの</a:t>
            </a:r>
            <a:endParaRPr lang="en-US" altLang="ja-JP" dirty="0" smtClean="0"/>
          </a:p>
          <a:p>
            <a:r>
              <a:rPr lang="ja-JP" altLang="en-US" dirty="0" smtClean="0"/>
              <a:t>資本主義も差異を前提としており、観光情報は資本主義商品の一つ</a:t>
            </a:r>
            <a:endParaRPr lang="en-US" altLang="ja-JP" dirty="0" smtClean="0"/>
          </a:p>
          <a:p>
            <a:r>
              <a:rPr lang="ja-JP" altLang="en-US" dirty="0" smtClean="0"/>
              <a:t>観光が今日脚光を浴びるのは「</a:t>
            </a:r>
            <a:r>
              <a:rPr lang="ja-JP" altLang="en-US" dirty="0" smtClean="0">
                <a:solidFill>
                  <a:srgbClr val="FF0000"/>
                </a:solidFill>
              </a:rPr>
              <a:t>情報の商品化</a:t>
            </a:r>
            <a:r>
              <a:rPr lang="ja-JP" altLang="en-US" dirty="0" smtClean="0"/>
              <a:t>」の典型であるからである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764704"/>
            <a:ext cx="7772400" cy="4896544"/>
          </a:xfrm>
          <a:solidFill>
            <a:srgbClr val="FFFF00"/>
          </a:solidFill>
          <a:ln>
            <a:solidFill>
              <a:schemeClr val="accent1"/>
            </a:solidFill>
          </a:ln>
        </p:spPr>
        <p:txBody>
          <a:bodyPr>
            <a:normAutofit/>
          </a:bodyPr>
          <a:lstStyle/>
          <a:p>
            <a:r>
              <a:rPr lang="ja-JP" altLang="en-US" dirty="0" smtClean="0"/>
              <a:t>第二回</a:t>
            </a:r>
            <a:r>
              <a:rPr lang="en-US" altLang="ja-JP" dirty="0" smtClean="0"/>
              <a:t/>
            </a:r>
            <a:br>
              <a:rPr lang="en-US" altLang="ja-JP" dirty="0" smtClean="0"/>
            </a:br>
            <a:r>
              <a:rPr lang="en-US" altLang="ja-JP" dirty="0" smtClean="0"/>
              <a:t/>
            </a:r>
            <a:br>
              <a:rPr lang="en-US" altLang="ja-JP" dirty="0" smtClean="0"/>
            </a:br>
            <a:r>
              <a:rPr lang="ja-JP" altLang="en-US" sz="6000" dirty="0" smtClean="0"/>
              <a:t>人流観光と国民</a:t>
            </a:r>
            <a:r>
              <a:rPr lang="ja-JP" altLang="en-US" sz="6000" dirty="0" smtClean="0"/>
              <a:t>国家</a:t>
            </a:r>
            <a:r>
              <a:rPr lang="en-US" altLang="ja-JP" sz="6000" dirty="0" smtClean="0"/>
              <a:t/>
            </a:r>
            <a:br>
              <a:rPr lang="en-US" altLang="ja-JP" sz="6000" dirty="0" smtClean="0"/>
            </a:br>
            <a:r>
              <a:rPr lang="en-US" altLang="ja-JP" dirty="0" smtClean="0"/>
              <a:t/>
            </a:r>
            <a:br>
              <a:rPr lang="en-US" altLang="ja-JP" dirty="0" smtClean="0"/>
            </a:br>
            <a:r>
              <a:rPr lang="ja-JP" altLang="en-US" dirty="0" smtClean="0"/>
              <a:t>～外人</a:t>
            </a:r>
            <a:r>
              <a:rPr lang="ja-JP" altLang="en-US" dirty="0" smtClean="0"/>
              <a:t>観光客と外国人労働者～</a:t>
            </a: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日常と非日常</a:t>
            </a:r>
            <a:endParaRPr kumimoji="1" lang="ja-JP" altLang="en-US" dirty="0"/>
          </a:p>
        </p:txBody>
      </p:sp>
      <p:sp>
        <p:nvSpPr>
          <p:cNvPr id="3" name="コンテンツ プレースホルダ 2"/>
          <p:cNvSpPr>
            <a:spLocks noGrp="1"/>
          </p:cNvSpPr>
          <p:nvPr>
            <p:ph idx="1"/>
          </p:nvPr>
        </p:nvSpPr>
        <p:spPr>
          <a:ln>
            <a:solidFill>
              <a:schemeClr val="accent1"/>
            </a:solidFill>
          </a:ln>
        </p:spPr>
        <p:txBody>
          <a:bodyPr>
            <a:normAutofit/>
          </a:bodyPr>
          <a:lstStyle/>
          <a:p>
            <a:r>
              <a:rPr kumimoji="1" lang="ja-JP" altLang="en-US" dirty="0" smtClean="0"/>
              <a:t>現在の観光学での最大公約数的見解：</a:t>
            </a:r>
            <a:r>
              <a:rPr kumimoji="1" lang="ja-JP" altLang="en-US" dirty="0" smtClean="0">
                <a:solidFill>
                  <a:srgbClr val="0070C0"/>
                </a:solidFill>
              </a:rPr>
              <a:t>観光行動</a:t>
            </a:r>
            <a:r>
              <a:rPr kumimoji="1" lang="ja-JP" altLang="en-US" dirty="0" smtClean="0"/>
              <a:t>とは「日常生活圏を離脱して、非日常体験をすること」</a:t>
            </a:r>
            <a:endParaRPr kumimoji="1" lang="en-US" altLang="ja-JP" dirty="0" smtClean="0"/>
          </a:p>
          <a:p>
            <a:r>
              <a:rPr lang="ja-JP" altLang="en-US" dirty="0" smtClean="0"/>
              <a:t>キーワードは、</a:t>
            </a:r>
            <a:r>
              <a:rPr lang="ja-JP" altLang="en-US" dirty="0" smtClean="0">
                <a:solidFill>
                  <a:srgbClr val="FF0000"/>
                </a:solidFill>
              </a:rPr>
              <a:t>日常・非日常</a:t>
            </a:r>
            <a:r>
              <a:rPr lang="ja-JP" altLang="en-US" dirty="0" smtClean="0"/>
              <a:t>及び</a:t>
            </a:r>
            <a:r>
              <a:rPr lang="ja-JP" altLang="en-US" dirty="0" smtClean="0">
                <a:solidFill>
                  <a:srgbClr val="FF0000"/>
                </a:solidFill>
              </a:rPr>
              <a:t>離脱</a:t>
            </a:r>
            <a:endParaRPr lang="en-US" altLang="ja-JP" dirty="0" smtClean="0">
              <a:solidFill>
                <a:srgbClr val="FF0000"/>
              </a:solidFill>
            </a:endParaRPr>
          </a:p>
          <a:p>
            <a:r>
              <a:rPr kumimoji="1" lang="ja-JP" altLang="en-US" dirty="0" smtClean="0">
                <a:solidFill>
                  <a:srgbClr val="0070C0"/>
                </a:solidFill>
              </a:rPr>
              <a:t>消費者行動</a:t>
            </a:r>
            <a:r>
              <a:rPr kumimoji="1" lang="ja-JP" altLang="en-US" dirty="0" smtClean="0"/>
              <a:t>においては、通学途上での買い物行動と修学旅行での買い物行動には大きな違いがみられる。従ってマーケティングにおいて日常・非日常</a:t>
            </a:r>
            <a:r>
              <a:rPr lang="ja-JP" altLang="en-US" dirty="0" smtClean="0"/>
              <a:t>の認識が重要となる</a:t>
            </a: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日常・非日常の相対化</a:t>
            </a:r>
            <a:endParaRPr kumimoji="1" lang="ja-JP" altLang="en-US" dirty="0"/>
          </a:p>
        </p:txBody>
      </p:sp>
      <p:sp>
        <p:nvSpPr>
          <p:cNvPr id="3" name="コンテンツ プレースホルダ 2"/>
          <p:cNvSpPr>
            <a:spLocks noGrp="1"/>
          </p:cNvSpPr>
          <p:nvPr>
            <p:ph idx="1"/>
          </p:nvPr>
        </p:nvSpPr>
        <p:spPr>
          <a:xfrm>
            <a:off x="457200" y="1600201"/>
            <a:ext cx="8229600" cy="2764904"/>
          </a:xfrm>
        </p:spPr>
        <p:txBody>
          <a:bodyPr/>
          <a:lstStyle/>
          <a:p>
            <a:r>
              <a:rPr kumimoji="1" lang="ja-JP" altLang="en-US" dirty="0" smtClean="0"/>
              <a:t>日常・非日常は個人的なものであり、その差が縮小している（少なくとも日本の法制度において）</a:t>
            </a:r>
            <a:endParaRPr kumimoji="1" lang="en-US" altLang="ja-JP" dirty="0" smtClean="0"/>
          </a:p>
          <a:p>
            <a:r>
              <a:rPr kumimoji="1" lang="ja-JP" altLang="en-US" dirty="0" smtClean="0"/>
              <a:t>日常・非日常は脳の中における認識であり、脳科学による研究が必須</a:t>
            </a:r>
            <a:endParaRPr kumimoji="1" lang="en-US" altLang="ja-JP" dirty="0" smtClean="0"/>
          </a:p>
          <a:p>
            <a:endParaRPr kumimoji="1" lang="en-US" altLang="ja-JP" dirty="0" smtClean="0"/>
          </a:p>
          <a:p>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日常生活圏を「離脱」</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離脱することは外形的に把握可能</a:t>
            </a:r>
            <a:endParaRPr kumimoji="1" lang="en-US" altLang="ja-JP" dirty="0" smtClean="0"/>
          </a:p>
          <a:p>
            <a:r>
              <a:rPr lang="ja-JP" altLang="en-US" dirty="0" smtClean="0"/>
              <a:t>研修旅行も観光旅行もヒトの移動という旅行現象に収斂でき、データ把握も客観的になる</a:t>
            </a:r>
            <a:endParaRPr lang="en-US" altLang="ja-JP" dirty="0" smtClean="0"/>
          </a:p>
          <a:p>
            <a:r>
              <a:rPr lang="ja-JP" altLang="en-US" dirty="0" smtClean="0"/>
              <a:t>ヒトの移動がビジネスを生み出すという経済現象に着目して観光立国宣言がなされた</a:t>
            </a:r>
            <a:endParaRPr lang="en-US" altLang="ja-JP" dirty="0" smtClean="0"/>
          </a:p>
          <a:p>
            <a:pPr>
              <a:buNone/>
            </a:pPr>
            <a:endParaRPr lang="en-US" altLang="ja-JP" dirty="0" smtClean="0"/>
          </a:p>
          <a:p>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lstStyle/>
          <a:p>
            <a:r>
              <a:rPr kumimoji="1" lang="ja-JP" altLang="en-US" dirty="0" smtClean="0"/>
              <a:t>移動の自由</a:t>
            </a:r>
            <a:endParaRPr kumimoji="1" lang="ja-JP" altLang="en-US" dirty="0"/>
          </a:p>
        </p:txBody>
      </p:sp>
      <p:sp>
        <p:nvSpPr>
          <p:cNvPr id="3" name="コンテンツ プレースホルダ 2"/>
          <p:cNvSpPr>
            <a:spLocks noGrp="1"/>
          </p:cNvSpPr>
          <p:nvPr>
            <p:ph idx="1"/>
          </p:nvPr>
        </p:nvSpPr>
        <p:spPr/>
        <p:txBody>
          <a:bodyPr>
            <a:normAutofit/>
          </a:bodyPr>
          <a:lstStyle/>
          <a:p>
            <a:pPr>
              <a:lnSpc>
                <a:spcPct val="80000"/>
              </a:lnSpc>
            </a:pPr>
            <a:r>
              <a:rPr lang="ja-JP" altLang="en-US" dirty="0" smtClean="0"/>
              <a:t>今日の日本では移動に関する制度的制約を感じることはない。旅行の自由や移動の自由は憲法で認められた基本的人権であるが、権利云々の前のあたりまえのこととなっている。</a:t>
            </a:r>
          </a:p>
          <a:p>
            <a:pPr>
              <a:lnSpc>
                <a:spcPct val="80000"/>
              </a:lnSpc>
            </a:pPr>
            <a:r>
              <a:rPr lang="ja-JP" altLang="en-US" dirty="0" smtClean="0"/>
              <a:t>移動の自由があたりまえである時代において観光は移動性を前提として議論しなければならないのか再考の余地がある。移動は重要であるが本質ではなくなりつつある。移動しなくて得られる満足と移動しなければ得られない満足の垣根が低くなっている。</a:t>
            </a:r>
            <a:endParaRPr lang="en-US" altLang="ja-JP"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24300" y="476250"/>
            <a:ext cx="3817938" cy="561975"/>
          </a:xfrm>
          <a:noFill/>
          <a:ln w="57150" cmpd="thickThin">
            <a:solidFill>
              <a:schemeClr val="tx1"/>
            </a:solidFill>
          </a:ln>
        </p:spPr>
        <p:txBody>
          <a:bodyPr/>
          <a:lstStyle/>
          <a:p>
            <a:r>
              <a:rPr lang="ja-JP" altLang="en-US" sz="2800"/>
              <a:t>移動ニーズの階層仮説</a:t>
            </a:r>
          </a:p>
        </p:txBody>
      </p:sp>
      <p:sp>
        <p:nvSpPr>
          <p:cNvPr id="22531" name="Oval 3"/>
          <p:cNvSpPr>
            <a:spLocks noChangeArrowheads="1"/>
          </p:cNvSpPr>
          <p:nvPr/>
        </p:nvSpPr>
        <p:spPr bwMode="auto">
          <a:xfrm>
            <a:off x="4859338" y="3403600"/>
            <a:ext cx="2017712" cy="673100"/>
          </a:xfrm>
          <a:prstGeom prst="ellipse">
            <a:avLst/>
          </a:prstGeom>
          <a:noFill/>
          <a:ln w="9525">
            <a:solidFill>
              <a:schemeClr val="tx1"/>
            </a:solidFill>
            <a:round/>
            <a:headEnd/>
            <a:tailEnd/>
          </a:ln>
          <a:effectLst/>
        </p:spPr>
        <p:txBody>
          <a:bodyPr wrap="none" anchor="ctr"/>
          <a:lstStyle/>
          <a:p>
            <a:pPr algn="ctr"/>
            <a:r>
              <a:rPr lang="ja-JP" altLang="en-US"/>
              <a:t>巡礼・帰省</a:t>
            </a:r>
          </a:p>
        </p:txBody>
      </p:sp>
      <p:sp>
        <p:nvSpPr>
          <p:cNvPr id="22532" name="Oval 4"/>
          <p:cNvSpPr>
            <a:spLocks noChangeArrowheads="1"/>
          </p:cNvSpPr>
          <p:nvPr/>
        </p:nvSpPr>
        <p:spPr bwMode="auto">
          <a:xfrm>
            <a:off x="5003800" y="4365625"/>
            <a:ext cx="1728788" cy="647700"/>
          </a:xfrm>
          <a:prstGeom prst="ellipse">
            <a:avLst/>
          </a:prstGeom>
          <a:noFill/>
          <a:ln w="9525">
            <a:solidFill>
              <a:schemeClr val="tx1"/>
            </a:solidFill>
            <a:round/>
            <a:headEnd/>
            <a:tailEnd/>
          </a:ln>
          <a:effectLst/>
        </p:spPr>
        <p:txBody>
          <a:bodyPr wrap="none" anchor="ctr"/>
          <a:lstStyle/>
          <a:p>
            <a:pPr algn="ctr"/>
            <a:r>
              <a:rPr lang="ja-JP" altLang="en-US"/>
              <a:t>避難･通院</a:t>
            </a:r>
          </a:p>
          <a:p>
            <a:pPr algn="ctr"/>
            <a:r>
              <a:rPr lang="ja-JP" altLang="en-US"/>
              <a:t>湯治</a:t>
            </a:r>
          </a:p>
        </p:txBody>
      </p:sp>
      <p:sp>
        <p:nvSpPr>
          <p:cNvPr id="22533" name="Oval 5"/>
          <p:cNvSpPr>
            <a:spLocks noChangeArrowheads="1"/>
          </p:cNvSpPr>
          <p:nvPr/>
        </p:nvSpPr>
        <p:spPr bwMode="auto">
          <a:xfrm>
            <a:off x="5146675" y="5229225"/>
            <a:ext cx="1512888" cy="647700"/>
          </a:xfrm>
          <a:prstGeom prst="ellipse">
            <a:avLst/>
          </a:prstGeom>
          <a:noFill/>
          <a:ln w="9525">
            <a:solidFill>
              <a:schemeClr val="tx1"/>
            </a:solidFill>
            <a:round/>
            <a:headEnd/>
            <a:tailEnd/>
          </a:ln>
          <a:effectLst/>
        </p:spPr>
        <p:txBody>
          <a:bodyPr wrap="none" anchor="ctr"/>
          <a:lstStyle/>
          <a:p>
            <a:pPr algn="ctr"/>
            <a:r>
              <a:rPr lang="ja-JP" altLang="en-US"/>
              <a:t>狩猟･収穫</a:t>
            </a:r>
          </a:p>
        </p:txBody>
      </p:sp>
      <p:sp>
        <p:nvSpPr>
          <p:cNvPr id="22534" name="Oval 6"/>
          <p:cNvSpPr>
            <a:spLocks noChangeArrowheads="1"/>
          </p:cNvSpPr>
          <p:nvPr/>
        </p:nvSpPr>
        <p:spPr bwMode="auto">
          <a:xfrm>
            <a:off x="4643438" y="2492375"/>
            <a:ext cx="2305050" cy="673100"/>
          </a:xfrm>
          <a:prstGeom prst="ellipse">
            <a:avLst/>
          </a:prstGeom>
          <a:noFill/>
          <a:ln w="9525">
            <a:solidFill>
              <a:schemeClr val="tx1"/>
            </a:solidFill>
            <a:round/>
            <a:headEnd/>
            <a:tailEnd/>
          </a:ln>
          <a:effectLst/>
        </p:spPr>
        <p:txBody>
          <a:bodyPr wrap="none" anchor="ctr"/>
          <a:lstStyle/>
          <a:p>
            <a:pPr algn="ctr"/>
            <a:r>
              <a:rPr lang="ja-JP" altLang="en-US"/>
              <a:t>コンベンション</a:t>
            </a:r>
          </a:p>
          <a:p>
            <a:pPr algn="ctr"/>
            <a:r>
              <a:rPr lang="ja-JP" altLang="en-US"/>
              <a:t>物見遊山</a:t>
            </a:r>
          </a:p>
        </p:txBody>
      </p:sp>
      <p:sp>
        <p:nvSpPr>
          <p:cNvPr id="22535" name="Oval 7"/>
          <p:cNvSpPr>
            <a:spLocks noChangeArrowheads="1"/>
          </p:cNvSpPr>
          <p:nvPr/>
        </p:nvSpPr>
        <p:spPr bwMode="auto">
          <a:xfrm>
            <a:off x="4429125" y="1603375"/>
            <a:ext cx="2663825" cy="673100"/>
          </a:xfrm>
          <a:prstGeom prst="ellipse">
            <a:avLst/>
          </a:prstGeom>
          <a:noFill/>
          <a:ln w="9525">
            <a:solidFill>
              <a:schemeClr val="tx1"/>
            </a:solidFill>
            <a:round/>
            <a:headEnd/>
            <a:tailEnd/>
          </a:ln>
          <a:effectLst/>
        </p:spPr>
        <p:txBody>
          <a:bodyPr wrap="none" anchor="ctr"/>
          <a:lstStyle/>
          <a:p>
            <a:pPr algn="ctr"/>
            <a:r>
              <a:rPr lang="ja-JP" altLang="en-US"/>
              <a:t>国の光を見る</a:t>
            </a:r>
          </a:p>
        </p:txBody>
      </p:sp>
      <p:sp>
        <p:nvSpPr>
          <p:cNvPr id="22536" name="AutoShape 8"/>
          <p:cNvSpPr>
            <a:spLocks noChangeArrowheads="1"/>
          </p:cNvSpPr>
          <p:nvPr/>
        </p:nvSpPr>
        <p:spPr bwMode="auto">
          <a:xfrm flipV="1">
            <a:off x="323850" y="1314450"/>
            <a:ext cx="4535488" cy="469106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9525">
            <a:solidFill>
              <a:schemeClr val="tx1"/>
            </a:solidFill>
            <a:miter lim="800000"/>
            <a:headEnd/>
            <a:tailEnd/>
          </a:ln>
          <a:effectLst/>
        </p:spPr>
        <p:txBody>
          <a:bodyPr wrap="none" anchor="ctr"/>
          <a:lstStyle/>
          <a:p>
            <a:endParaRPr lang="ja-JP" altLang="en-US"/>
          </a:p>
        </p:txBody>
      </p:sp>
      <p:sp>
        <p:nvSpPr>
          <p:cNvPr id="22537" name="AutoShape 9"/>
          <p:cNvSpPr>
            <a:spLocks noChangeArrowheads="1"/>
          </p:cNvSpPr>
          <p:nvPr/>
        </p:nvSpPr>
        <p:spPr bwMode="auto">
          <a:xfrm>
            <a:off x="4005263" y="1268413"/>
            <a:ext cx="3735387" cy="47371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9525">
            <a:solidFill>
              <a:schemeClr val="tx1"/>
            </a:solidFill>
            <a:miter lim="800000"/>
            <a:headEnd/>
            <a:tailEnd/>
          </a:ln>
          <a:effectLst/>
        </p:spPr>
        <p:txBody>
          <a:bodyPr wrap="none" anchor="ctr"/>
          <a:lstStyle/>
          <a:p>
            <a:endParaRPr lang="ja-JP" altLang="en-US"/>
          </a:p>
        </p:txBody>
      </p:sp>
      <p:sp>
        <p:nvSpPr>
          <p:cNvPr id="22538" name="Oval 10"/>
          <p:cNvSpPr>
            <a:spLocks noChangeArrowheads="1"/>
          </p:cNvSpPr>
          <p:nvPr/>
        </p:nvSpPr>
        <p:spPr bwMode="auto">
          <a:xfrm>
            <a:off x="1403350" y="5300663"/>
            <a:ext cx="2447925" cy="576262"/>
          </a:xfrm>
          <a:prstGeom prst="ellipse">
            <a:avLst/>
          </a:prstGeom>
          <a:noFill/>
          <a:ln w="9525">
            <a:solidFill>
              <a:schemeClr val="tx1"/>
            </a:solidFill>
            <a:round/>
            <a:headEnd/>
            <a:tailEnd/>
          </a:ln>
          <a:effectLst/>
        </p:spPr>
        <p:txBody>
          <a:bodyPr wrap="none" anchor="ctr"/>
          <a:lstStyle/>
          <a:p>
            <a:pPr algn="ctr"/>
            <a:r>
              <a:rPr lang="ja-JP" altLang="en-US"/>
              <a:t>生理的ニーズ</a:t>
            </a:r>
          </a:p>
          <a:p>
            <a:pPr algn="ctr"/>
            <a:r>
              <a:rPr lang="en-US" altLang="ja-JP" sz="1600"/>
              <a:t>(</a:t>
            </a:r>
            <a:r>
              <a:rPr lang="ja-JP" altLang="en-US" sz="1600"/>
              <a:t>空腹、渇き</a:t>
            </a:r>
            <a:r>
              <a:rPr lang="en-US" altLang="ja-JP" sz="1600"/>
              <a:t>)</a:t>
            </a:r>
          </a:p>
        </p:txBody>
      </p:sp>
      <p:sp>
        <p:nvSpPr>
          <p:cNvPr id="22539" name="Oval 11"/>
          <p:cNvSpPr>
            <a:spLocks noChangeArrowheads="1"/>
          </p:cNvSpPr>
          <p:nvPr/>
        </p:nvSpPr>
        <p:spPr bwMode="auto">
          <a:xfrm>
            <a:off x="1331913" y="4510088"/>
            <a:ext cx="2447925" cy="647700"/>
          </a:xfrm>
          <a:prstGeom prst="ellipse">
            <a:avLst/>
          </a:prstGeom>
          <a:noFill/>
          <a:ln w="9525">
            <a:solidFill>
              <a:schemeClr val="tx1"/>
            </a:solidFill>
            <a:round/>
            <a:headEnd/>
            <a:tailEnd/>
          </a:ln>
          <a:effectLst/>
        </p:spPr>
        <p:txBody>
          <a:bodyPr wrap="none" anchor="ctr"/>
          <a:lstStyle/>
          <a:p>
            <a:pPr algn="ctr"/>
            <a:r>
              <a:rPr lang="ja-JP" altLang="en-US"/>
              <a:t>安全のニーズ</a:t>
            </a:r>
          </a:p>
          <a:p>
            <a:pPr algn="ctr"/>
            <a:r>
              <a:rPr lang="en-US" altLang="ja-JP" sz="1600"/>
              <a:t>(</a:t>
            </a:r>
            <a:r>
              <a:rPr lang="ja-JP" altLang="en-US" sz="1600"/>
              <a:t>安全、保護</a:t>
            </a:r>
            <a:r>
              <a:rPr lang="en-US" altLang="ja-JP" sz="1600"/>
              <a:t>)</a:t>
            </a:r>
          </a:p>
        </p:txBody>
      </p:sp>
      <p:sp>
        <p:nvSpPr>
          <p:cNvPr id="22540" name="Oval 12"/>
          <p:cNvSpPr>
            <a:spLocks noChangeArrowheads="1"/>
          </p:cNvSpPr>
          <p:nvPr/>
        </p:nvSpPr>
        <p:spPr bwMode="auto">
          <a:xfrm>
            <a:off x="1547813" y="3644900"/>
            <a:ext cx="2051050" cy="647700"/>
          </a:xfrm>
          <a:prstGeom prst="ellipse">
            <a:avLst/>
          </a:prstGeom>
          <a:noFill/>
          <a:ln w="9525">
            <a:solidFill>
              <a:schemeClr val="tx1"/>
            </a:solidFill>
            <a:round/>
            <a:headEnd/>
            <a:tailEnd/>
          </a:ln>
          <a:effectLst/>
        </p:spPr>
        <p:txBody>
          <a:bodyPr wrap="none" anchor="ctr"/>
          <a:lstStyle/>
          <a:p>
            <a:pPr algn="ctr"/>
            <a:r>
              <a:rPr lang="ja-JP" altLang="en-US"/>
              <a:t>社会的ニーズ</a:t>
            </a:r>
          </a:p>
          <a:p>
            <a:pPr algn="ctr"/>
            <a:r>
              <a:rPr lang="en-US" altLang="ja-JP" sz="1600"/>
              <a:t>(</a:t>
            </a:r>
            <a:r>
              <a:rPr lang="ja-JP" altLang="en-US" sz="1600"/>
              <a:t>帰属感、愛情</a:t>
            </a:r>
            <a:r>
              <a:rPr lang="en-US" altLang="ja-JP" sz="1600"/>
              <a:t>)</a:t>
            </a:r>
          </a:p>
        </p:txBody>
      </p:sp>
      <p:sp>
        <p:nvSpPr>
          <p:cNvPr id="22541" name="Oval 13"/>
          <p:cNvSpPr>
            <a:spLocks noChangeArrowheads="1"/>
          </p:cNvSpPr>
          <p:nvPr/>
        </p:nvSpPr>
        <p:spPr bwMode="auto">
          <a:xfrm>
            <a:off x="1187450" y="2613025"/>
            <a:ext cx="2879725" cy="744538"/>
          </a:xfrm>
          <a:prstGeom prst="ellipse">
            <a:avLst/>
          </a:prstGeom>
          <a:noFill/>
          <a:ln w="9525">
            <a:solidFill>
              <a:schemeClr val="tx1"/>
            </a:solidFill>
            <a:round/>
            <a:headEnd/>
            <a:tailEnd/>
          </a:ln>
          <a:effectLst/>
        </p:spPr>
        <p:txBody>
          <a:bodyPr wrap="none" anchor="ctr"/>
          <a:lstStyle/>
          <a:p>
            <a:pPr algn="ctr"/>
            <a:r>
              <a:rPr lang="ja-JP" altLang="en-US"/>
              <a:t>自己尊重のニーズ</a:t>
            </a:r>
          </a:p>
          <a:p>
            <a:pPr algn="ctr"/>
            <a:r>
              <a:rPr lang="en-US" altLang="ja-JP" sz="1600"/>
              <a:t>(</a:t>
            </a:r>
            <a:r>
              <a:rPr lang="ja-JP" altLang="en-US" sz="1600"/>
              <a:t>自尊心、評価、社会的地位</a:t>
            </a:r>
            <a:r>
              <a:rPr lang="en-US" altLang="ja-JP" sz="1600"/>
              <a:t>)</a:t>
            </a:r>
          </a:p>
        </p:txBody>
      </p:sp>
      <p:sp>
        <p:nvSpPr>
          <p:cNvPr id="22542" name="Oval 14"/>
          <p:cNvSpPr>
            <a:spLocks noChangeArrowheads="1"/>
          </p:cNvSpPr>
          <p:nvPr/>
        </p:nvSpPr>
        <p:spPr bwMode="auto">
          <a:xfrm>
            <a:off x="1403350" y="1557338"/>
            <a:ext cx="2447925" cy="863600"/>
          </a:xfrm>
          <a:prstGeom prst="ellipse">
            <a:avLst/>
          </a:prstGeom>
          <a:noFill/>
          <a:ln w="9525">
            <a:solidFill>
              <a:schemeClr val="tx1"/>
            </a:solidFill>
            <a:round/>
            <a:headEnd/>
            <a:tailEnd/>
          </a:ln>
          <a:effectLst/>
        </p:spPr>
        <p:txBody>
          <a:bodyPr wrap="none" anchor="ctr"/>
          <a:lstStyle/>
          <a:p>
            <a:pPr algn="ctr"/>
            <a:r>
              <a:rPr lang="ja-JP" altLang="en-US"/>
              <a:t>自己実現のニーズ</a:t>
            </a:r>
          </a:p>
          <a:p>
            <a:pPr algn="ctr"/>
            <a:r>
              <a:rPr lang="en-US" altLang="ja-JP" sz="1600"/>
              <a:t>(</a:t>
            </a:r>
            <a:r>
              <a:rPr lang="ja-JP" altLang="en-US" sz="1600"/>
              <a:t>自己開発、自己実現</a:t>
            </a:r>
            <a:r>
              <a:rPr lang="en-US" altLang="ja-JP" sz="1600"/>
              <a:t>)</a:t>
            </a:r>
          </a:p>
        </p:txBody>
      </p:sp>
      <p:sp>
        <p:nvSpPr>
          <p:cNvPr id="22543" name="Text Box 15"/>
          <p:cNvSpPr txBox="1">
            <a:spLocks noChangeArrowheads="1"/>
          </p:cNvSpPr>
          <p:nvPr/>
        </p:nvSpPr>
        <p:spPr bwMode="auto">
          <a:xfrm>
            <a:off x="900113" y="6092825"/>
            <a:ext cx="3686175" cy="576263"/>
          </a:xfrm>
          <a:prstGeom prst="rect">
            <a:avLst/>
          </a:prstGeom>
          <a:noFill/>
          <a:ln w="57150" cmpd="thinThick">
            <a:solidFill>
              <a:schemeClr val="tx1"/>
            </a:solidFill>
            <a:miter lim="800000"/>
            <a:headEnd/>
            <a:tailEnd/>
          </a:ln>
          <a:effectLst/>
        </p:spPr>
        <p:txBody>
          <a:bodyPr wrap="none">
            <a:spAutoFit/>
          </a:bodyPr>
          <a:lstStyle/>
          <a:p>
            <a:r>
              <a:rPr lang="ja-JP" altLang="en-US" sz="2800"/>
              <a:t>マズローの欲求段階説</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まとめ　人流と観光</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lstStyle/>
          <a:p>
            <a:r>
              <a:rPr kumimoji="1" lang="ja-JP" altLang="en-US" dirty="0" smtClean="0"/>
              <a:t>「観光」　</a:t>
            </a:r>
            <a:r>
              <a:rPr kumimoji="1" lang="ja-JP" altLang="en-US" dirty="0" smtClean="0">
                <a:solidFill>
                  <a:srgbClr val="FF0000"/>
                </a:solidFill>
              </a:rPr>
              <a:t>日常</a:t>
            </a:r>
            <a:r>
              <a:rPr kumimoji="1" lang="ja-JP" altLang="en-US" dirty="0" smtClean="0"/>
              <a:t>生活圏を</a:t>
            </a:r>
            <a:r>
              <a:rPr kumimoji="1" lang="ja-JP" altLang="en-US" dirty="0" smtClean="0">
                <a:solidFill>
                  <a:srgbClr val="FF0000"/>
                </a:solidFill>
              </a:rPr>
              <a:t>離脱</a:t>
            </a:r>
            <a:r>
              <a:rPr kumimoji="1" lang="ja-JP" altLang="en-US" dirty="0" smtClean="0"/>
              <a:t>して</a:t>
            </a:r>
            <a:r>
              <a:rPr kumimoji="1" lang="ja-JP" altLang="en-US" dirty="0" smtClean="0">
                <a:solidFill>
                  <a:srgbClr val="FF0000"/>
                </a:solidFill>
              </a:rPr>
              <a:t>非日常</a:t>
            </a:r>
            <a:r>
              <a:rPr kumimoji="1" lang="ja-JP" altLang="en-US" dirty="0" smtClean="0"/>
              <a:t>体験</a:t>
            </a:r>
            <a:endParaRPr kumimoji="1" lang="en-US" altLang="ja-JP" dirty="0" smtClean="0"/>
          </a:p>
          <a:p>
            <a:r>
              <a:rPr lang="ja-JP" altLang="en-US" dirty="0" smtClean="0"/>
              <a:t>日常・非日常は</a:t>
            </a:r>
            <a:r>
              <a:rPr lang="ja-JP" altLang="en-US" dirty="0" smtClean="0">
                <a:solidFill>
                  <a:srgbClr val="FF0000"/>
                </a:solidFill>
              </a:rPr>
              <a:t>脳内</a:t>
            </a:r>
            <a:r>
              <a:rPr lang="ja-JP" altLang="en-US" dirty="0" smtClean="0"/>
              <a:t>反応であり、</a:t>
            </a:r>
            <a:r>
              <a:rPr lang="ja-JP" altLang="en-US" dirty="0" smtClean="0">
                <a:solidFill>
                  <a:srgbClr val="FF0000"/>
                </a:solidFill>
              </a:rPr>
              <a:t>科学的分析は脳科学の進展次第</a:t>
            </a:r>
            <a:endParaRPr lang="en-US" altLang="ja-JP" dirty="0" smtClean="0">
              <a:solidFill>
                <a:srgbClr val="FF0000"/>
              </a:solidFill>
            </a:endParaRPr>
          </a:p>
          <a:p>
            <a:r>
              <a:rPr kumimoji="1" lang="ja-JP" altLang="en-US" dirty="0" smtClean="0"/>
              <a:t>日常・非日常は「差異」であり、「情報」に収斂</a:t>
            </a:r>
            <a:endParaRPr kumimoji="1" lang="en-US" altLang="ja-JP" dirty="0" smtClean="0"/>
          </a:p>
          <a:p>
            <a:r>
              <a:rPr kumimoji="1" lang="ja-JP" altLang="en-US" dirty="0" smtClean="0">
                <a:solidFill>
                  <a:srgbClr val="FF0000"/>
                </a:solidFill>
              </a:rPr>
              <a:t>離脱</a:t>
            </a:r>
            <a:r>
              <a:rPr kumimoji="1" lang="ja-JP" altLang="en-US" dirty="0" smtClean="0"/>
              <a:t>は外形的に把握可能⇒人流へ収斂させた方が議論がしやすい</a:t>
            </a:r>
            <a:endParaRPr kumimoji="1" lang="en-US" altLang="ja-JP" dirty="0" smtClean="0"/>
          </a:p>
          <a:p>
            <a:r>
              <a:rPr kumimoji="1" lang="ja-JP" altLang="en-US" dirty="0" smtClean="0"/>
              <a:t>ヒトと情報がシンクロ　スマホとウェアラブル脳内反応センサーの組合せにより分析が深度化する可能性が出てきた</a:t>
            </a:r>
            <a:endParaRPr kumimoji="1" lang="ja-JP"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4624"/>
            <a:ext cx="8229600" cy="1143000"/>
          </a:xfrm>
          <a:solidFill>
            <a:srgbClr val="FFFF00"/>
          </a:solidFill>
          <a:ln w="57150">
            <a:solidFill>
              <a:schemeClr val="tx1"/>
            </a:solidFill>
          </a:ln>
        </p:spPr>
        <p:txBody>
          <a:bodyPr/>
          <a:lstStyle/>
          <a:p>
            <a:r>
              <a:rPr lang="ja-JP" altLang="en-US" dirty="0" smtClean="0"/>
              <a:t>人流概念</a:t>
            </a:r>
            <a:r>
              <a:rPr lang="ja-JP" altLang="en-US" dirty="0"/>
              <a:t>への収斂</a:t>
            </a:r>
          </a:p>
        </p:txBody>
      </p:sp>
      <p:sp>
        <p:nvSpPr>
          <p:cNvPr id="51203" name="Rectangle 3"/>
          <p:cNvSpPr>
            <a:spLocks noGrp="1" noChangeArrowheads="1"/>
          </p:cNvSpPr>
          <p:nvPr>
            <p:ph type="body" idx="1"/>
          </p:nvPr>
        </p:nvSpPr>
        <p:spPr>
          <a:xfrm>
            <a:off x="467544" y="1340768"/>
            <a:ext cx="8229600" cy="4525963"/>
          </a:xfrm>
        </p:spPr>
        <p:txBody>
          <a:bodyPr>
            <a:noAutofit/>
          </a:bodyPr>
          <a:lstStyle/>
          <a:p>
            <a:pPr>
              <a:lnSpc>
                <a:spcPct val="80000"/>
              </a:lnSpc>
            </a:pPr>
            <a:r>
              <a:rPr lang="ja-JP" altLang="en-US" dirty="0" smtClean="0"/>
              <a:t>観光</a:t>
            </a:r>
            <a:r>
              <a:rPr lang="ja-JP" altLang="en-US" dirty="0"/>
              <a:t>を厳密に定義することは現段階では</a:t>
            </a:r>
            <a:r>
              <a:rPr lang="ja-JP" altLang="en-US" dirty="0" smtClean="0"/>
              <a:t>困難。移動に</a:t>
            </a:r>
            <a:r>
              <a:rPr lang="ja-JP" altLang="en-US" dirty="0"/>
              <a:t>着目する</a:t>
            </a:r>
            <a:r>
              <a:rPr lang="ja-JP" altLang="en-US" dirty="0" smtClean="0"/>
              <a:t>しかない。</a:t>
            </a:r>
            <a:r>
              <a:rPr lang="ja-JP" altLang="en-US" dirty="0"/>
              <a:t>形で現れた移動は観光と非観光を区別できないから、観光は</a:t>
            </a:r>
            <a:r>
              <a:rPr lang="ja-JP" altLang="en-US" dirty="0" smtClean="0"/>
              <a:t>「人流（旅行）」</a:t>
            </a:r>
            <a:r>
              <a:rPr lang="ja-JP" altLang="en-US" dirty="0"/>
              <a:t>という概念に</a:t>
            </a:r>
            <a:r>
              <a:rPr lang="ja-JP" altLang="en-US" dirty="0" smtClean="0"/>
              <a:t>収斂。</a:t>
            </a:r>
            <a:endParaRPr lang="en-US" altLang="ja-JP" dirty="0" smtClean="0"/>
          </a:p>
          <a:p>
            <a:pPr>
              <a:lnSpc>
                <a:spcPct val="80000"/>
              </a:lnSpc>
            </a:pPr>
            <a:r>
              <a:rPr lang="ja-JP" altLang="en-US" dirty="0" smtClean="0"/>
              <a:t>旅行</a:t>
            </a:r>
            <a:r>
              <a:rPr lang="ja-JP" altLang="en-US" dirty="0"/>
              <a:t>の前に目的（観光、亡命、業務）をつけている。旅行は移動が前提である</a:t>
            </a:r>
            <a:r>
              <a:rPr lang="en-US" altLang="ja-JP" dirty="0"/>
              <a:t>.</a:t>
            </a:r>
            <a:r>
              <a:rPr lang="ja-JP" altLang="en-US" dirty="0"/>
              <a:t>というより同意義である。従って観光を説明したことにはならない。起点に戻ることは定住社会ではあたりまえであるが、米国のトレーラー移動生活者には当然のことではない。奴隷や囚人としての移動は交通概念からも排除されている</a:t>
            </a:r>
            <a:r>
              <a:rPr lang="ja-JP" altLang="en-US" dirty="0" smtClean="0"/>
              <a:t>。</a:t>
            </a:r>
            <a:endParaRPr lang="en-US" altLang="ja-JP"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rgbClr val="FFFF00"/>
          </a:solidFill>
          <a:ln w="57150">
            <a:solidFill>
              <a:schemeClr val="tx1">
                <a:lumMod val="95000"/>
                <a:lumOff val="5000"/>
              </a:schemeClr>
            </a:solidFill>
          </a:ln>
        </p:spPr>
        <p:txBody>
          <a:bodyPr/>
          <a:lstStyle/>
          <a:p>
            <a:r>
              <a:rPr lang="ja-JP" altLang="en-US" dirty="0" smtClean="0"/>
              <a:t>結論　人流学</a:t>
            </a:r>
            <a:r>
              <a:rPr lang="ja-JP" altLang="en-US" dirty="0"/>
              <a:t>の提唱</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722" name="Picture 2" descr="http://livedoor.blogimg.jp/all_nations/imgs/9/d/9d10c349-s.jpg"/>
          <p:cNvPicPr>
            <a:picLocks noChangeAspect="1" noChangeArrowheads="1"/>
          </p:cNvPicPr>
          <p:nvPr/>
        </p:nvPicPr>
        <p:blipFill>
          <a:blip r:embed="rId3" cstate="print"/>
          <a:srcRect/>
          <a:stretch>
            <a:fillRect/>
          </a:stretch>
        </p:blipFill>
        <p:spPr bwMode="auto">
          <a:xfrm>
            <a:off x="179512" y="350976"/>
            <a:ext cx="4920482" cy="5238264"/>
          </a:xfrm>
          <a:prstGeom prst="rect">
            <a:avLst/>
          </a:prstGeom>
          <a:noFill/>
        </p:spPr>
      </p:pic>
      <p:pic>
        <p:nvPicPr>
          <p:cNvPr id="5" name="Picture 6" descr="http://livedoor.blogimg.jp/eleking0620-urausagijima/imgs/1/6/161291a0.jpg"/>
          <p:cNvPicPr>
            <a:picLocks noChangeAspect="1" noChangeArrowheads="1"/>
          </p:cNvPicPr>
          <p:nvPr/>
        </p:nvPicPr>
        <p:blipFill>
          <a:blip r:embed="rId4" cstate="print"/>
          <a:srcRect/>
          <a:stretch>
            <a:fillRect/>
          </a:stretch>
        </p:blipFill>
        <p:spPr bwMode="auto">
          <a:xfrm>
            <a:off x="3851920" y="2945853"/>
            <a:ext cx="5143500" cy="321945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ＥＵ、ユーロ、シェンゲン条約</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348153844"/>
              </p:ext>
            </p:extLst>
          </p:nvPr>
        </p:nvGraphicFramePr>
        <p:xfrm>
          <a:off x="1835696" y="1556783"/>
          <a:ext cx="5760640" cy="5266137"/>
        </p:xfrm>
        <a:graphic>
          <a:graphicData uri="http://schemas.openxmlformats.org/drawingml/2006/table">
            <a:tbl>
              <a:tblPr>
                <a:tableStyleId>{5C22544A-7EE6-4342-B048-85BDC9FD1C3A}</a:tableStyleId>
              </a:tblPr>
              <a:tblGrid>
                <a:gridCol w="2054966"/>
                <a:gridCol w="916868"/>
                <a:gridCol w="916868"/>
                <a:gridCol w="1871938"/>
              </a:tblGrid>
              <a:tr h="284032">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sz="1100" u="none" strike="noStrike">
                          <a:effectLst/>
                        </a:rPr>
                        <a:t>ＥＵ</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ユーロ</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1" u="none" strike="noStrike" dirty="0">
                          <a:effectLst/>
                        </a:rPr>
                        <a:t>シェンゲン条約</a:t>
                      </a:r>
                      <a:endPar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400" b="1" u="none" strike="noStrike" dirty="0">
                          <a:effectLst/>
                        </a:rPr>
                        <a:t>英国</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400" b="1" u="none" strike="noStrike" dirty="0" smtClean="0">
                          <a:effectLst/>
                        </a:rPr>
                        <a:t>○⇒</a:t>
                      </a:r>
                      <a:r>
                        <a:rPr lang="en-US" altLang="ja-JP" sz="1400" b="1" u="none" strike="noStrike" dirty="0" smtClean="0">
                          <a:effectLst/>
                        </a:rPr>
                        <a:t>×</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1100" b="1" u="none" strike="noStrike" dirty="0">
                          <a:solidFill>
                            <a:srgbClr val="FF0000"/>
                          </a:solidFill>
                          <a:effectLst/>
                        </a:rPr>
                        <a:t>×</a:t>
                      </a:r>
                      <a:endParaRPr lang="en-US" altLang="ja-JP"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400" b="1" u="none" strike="noStrike" dirty="0">
                          <a:effectLst/>
                        </a:rPr>
                        <a:t>アイルランド</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1100" b="1" u="none" strike="noStrike" dirty="0">
                          <a:solidFill>
                            <a:srgbClr val="FF0000"/>
                          </a:solidFill>
                          <a:effectLst/>
                        </a:rPr>
                        <a:t>×</a:t>
                      </a:r>
                      <a:endParaRPr lang="en-US" altLang="ja-JP"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100" u="none" strike="noStrike" dirty="0">
                          <a:effectLst/>
                        </a:rPr>
                        <a:t>キプロス</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△（予定）</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100" u="none" strike="noStrike">
                          <a:effectLst/>
                        </a:rPr>
                        <a:t>ルーマニア</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△（予定）</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100" u="none" strike="noStrike">
                          <a:effectLst/>
                        </a:rPr>
                        <a:t>ブルガリア</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△（予定）</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600" b="1" u="none" strike="noStrike" dirty="0">
                          <a:solidFill>
                            <a:srgbClr val="0070C0"/>
                          </a:solidFill>
                          <a:effectLst/>
                        </a:rPr>
                        <a:t>デンマーク</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600" b="1" u="none" strike="noStrike" dirty="0">
                          <a:solidFill>
                            <a:srgbClr val="0070C0"/>
                          </a:solidFill>
                          <a:effectLst/>
                        </a:rPr>
                        <a:t>スウェーデン</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24041">
                <a:tc>
                  <a:txBody>
                    <a:bodyPr/>
                    <a:lstStyle/>
                    <a:p>
                      <a:pPr algn="l" fontAlgn="ctr"/>
                      <a:r>
                        <a:rPr lang="ja-JP" altLang="en-US" sz="1600" b="1" u="none" strike="noStrike" dirty="0">
                          <a:solidFill>
                            <a:srgbClr val="0070C0"/>
                          </a:solidFill>
                          <a:effectLst/>
                        </a:rPr>
                        <a:t>ポーランド</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600" b="1" u="none" strike="noStrike" dirty="0">
                          <a:solidFill>
                            <a:srgbClr val="0070C0"/>
                          </a:solidFill>
                          <a:effectLst/>
                        </a:rPr>
                        <a:t>チェッコ</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600" b="1" u="none" strike="noStrike" dirty="0">
                          <a:solidFill>
                            <a:srgbClr val="0070C0"/>
                          </a:solidFill>
                          <a:effectLst/>
                        </a:rPr>
                        <a:t>ハンガリー</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600" b="1" u="none" strike="noStrike" dirty="0">
                          <a:solidFill>
                            <a:srgbClr val="0070C0"/>
                          </a:solidFill>
                          <a:effectLst/>
                        </a:rPr>
                        <a:t>クロアチア</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2000" b="1" u="none" strike="noStrike" dirty="0">
                          <a:solidFill>
                            <a:srgbClr val="FF0000"/>
                          </a:solidFill>
                          <a:effectLst/>
                        </a:rPr>
                        <a:t>ノルウェー</a:t>
                      </a:r>
                      <a:endParaRPr lang="ja-JP"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FF0000"/>
                          </a:solidFill>
                          <a:effectLst/>
                        </a:rPr>
                        <a:t>○</a:t>
                      </a:r>
                      <a:endParaRPr lang="ja-JP" altLang="en-US"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2000" b="1" u="none" strike="noStrike" dirty="0">
                          <a:solidFill>
                            <a:srgbClr val="FF0000"/>
                          </a:solidFill>
                          <a:effectLst/>
                        </a:rPr>
                        <a:t>スイス</a:t>
                      </a:r>
                      <a:endParaRPr lang="ja-JP"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FF0000"/>
                          </a:solidFill>
                          <a:effectLst/>
                        </a:rPr>
                        <a:t>○</a:t>
                      </a:r>
                      <a:endParaRPr lang="ja-JP" altLang="en-US"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2000" b="1" u="none" strike="noStrike" dirty="0">
                          <a:solidFill>
                            <a:srgbClr val="FF0000"/>
                          </a:solidFill>
                          <a:effectLst/>
                        </a:rPr>
                        <a:t>リヒテンシュタイン</a:t>
                      </a:r>
                      <a:endParaRPr lang="ja-JP"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FF0000"/>
                          </a:solidFill>
                          <a:effectLst/>
                        </a:rPr>
                        <a:t>○</a:t>
                      </a:r>
                      <a:endParaRPr lang="ja-JP" altLang="en-US"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284032">
                <a:tc>
                  <a:txBody>
                    <a:bodyPr/>
                    <a:lstStyle/>
                    <a:p>
                      <a:pPr algn="l" fontAlgn="ctr"/>
                      <a:r>
                        <a:rPr lang="ja-JP" altLang="en-US" sz="2000" b="1" u="none" strike="noStrike" dirty="0">
                          <a:solidFill>
                            <a:srgbClr val="FF0000"/>
                          </a:solidFill>
                          <a:effectLst/>
                        </a:rPr>
                        <a:t>アイスランド</a:t>
                      </a:r>
                      <a:endParaRPr lang="ja-JP"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FF0000"/>
                          </a:solidFill>
                          <a:effectLst/>
                        </a:rPr>
                        <a:t>○</a:t>
                      </a:r>
                      <a:endParaRPr lang="ja-JP" altLang="en-US"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bl>
          </a:graphicData>
        </a:graphic>
      </p:graphicFrame>
    </p:spTree>
    <p:extLst>
      <p:ext uri="{BB962C8B-B14F-4D97-AF65-F5344CB8AC3E}">
        <p14:creationId xmlns:p14="http://schemas.microsoft.com/office/powerpoint/2010/main" val="1220919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solidFill>
          </a:ln>
        </p:spPr>
        <p:txBody>
          <a:bodyPr/>
          <a:lstStyle/>
          <a:p>
            <a:r>
              <a:rPr kumimoji="1" lang="ja-JP" altLang="en-US" dirty="0" smtClean="0"/>
              <a:t>問題意識</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①「外国人観光客受入」も②「外国人労働</a:t>
            </a:r>
            <a:r>
              <a:rPr lang="ja-JP" altLang="en-US" dirty="0" smtClean="0"/>
              <a:t>者受入」も国際人流。何が違い違わないのか？</a:t>
            </a:r>
            <a:endParaRPr lang="en-US" altLang="ja-JP" dirty="0" smtClean="0"/>
          </a:p>
          <a:p>
            <a:r>
              <a:rPr kumimoji="1" lang="ja-JP" altLang="en-US" dirty="0" smtClean="0"/>
              <a:t>①も</a:t>
            </a:r>
            <a:r>
              <a:rPr lang="ja-JP" altLang="en-US" dirty="0" smtClean="0"/>
              <a:t>②も経済活性化　②の方が効果大</a:t>
            </a:r>
            <a:endParaRPr lang="en-US" altLang="ja-JP" dirty="0" smtClean="0"/>
          </a:p>
          <a:p>
            <a:r>
              <a:rPr kumimoji="1" lang="ja-JP" altLang="en-US" dirty="0" smtClean="0"/>
              <a:t>文化摩擦問題は①でも</a:t>
            </a:r>
            <a:r>
              <a:rPr lang="ja-JP" altLang="en-US" dirty="0" smtClean="0"/>
              <a:t>②</a:t>
            </a:r>
            <a:r>
              <a:rPr kumimoji="1" lang="ja-JP" altLang="en-US" dirty="0" smtClean="0"/>
              <a:t>でも発生、長期的には②の方が摩擦回避（日本の生い立ち、アメリカの生い立ち）</a:t>
            </a:r>
            <a:endParaRPr kumimoji="1" lang="en-US" altLang="ja-JP" dirty="0" smtClean="0"/>
          </a:p>
          <a:p>
            <a:r>
              <a:rPr kumimoji="1" lang="ja-JP" altLang="en-US" dirty="0" smtClean="0"/>
              <a:t>国力があれば②、なければ①、いずれにしろ収斂する運命ではないか？</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620688"/>
            <a:ext cx="8229600" cy="6336704"/>
          </a:xfrm>
        </p:spPr>
        <p:txBody>
          <a:bodyPr>
            <a:normAutofit fontScale="92500"/>
          </a:bodyPr>
          <a:lstStyle/>
          <a:p>
            <a:r>
              <a:rPr lang="ja-JP" altLang="ja-JP" dirty="0" smtClean="0"/>
              <a:t>服に関してはメイドインチャイナと書いてあっても、半分は</a:t>
            </a:r>
            <a:r>
              <a:rPr lang="en-US" altLang="ja-JP" dirty="0" smtClean="0"/>
              <a:t>Japan</a:t>
            </a:r>
            <a:r>
              <a:rPr lang="ja-JP" altLang="ja-JP" dirty="0" smtClean="0"/>
              <a:t>である。</a:t>
            </a:r>
            <a:r>
              <a:rPr lang="en-US" altLang="ja-JP" dirty="0" smtClean="0"/>
              <a:t>1</a:t>
            </a:r>
            <a:r>
              <a:rPr lang="ja-JP" altLang="ja-JP" dirty="0" smtClean="0"/>
              <a:t>万円の服は工場を出るときはせいぜい</a:t>
            </a:r>
            <a:r>
              <a:rPr lang="en-US" altLang="ja-JP" dirty="0" smtClean="0"/>
              <a:t>5000</a:t>
            </a:r>
            <a:r>
              <a:rPr lang="ja-JP" altLang="ja-JP" dirty="0" smtClean="0"/>
              <a:t>円。日本製と書いてあって日本で働くヒトの</a:t>
            </a:r>
            <a:r>
              <a:rPr lang="en-US" altLang="ja-JP" dirty="0" smtClean="0"/>
              <a:t>3</a:t>
            </a:r>
            <a:r>
              <a:rPr lang="ja-JP" altLang="ja-JP" dirty="0" smtClean="0"/>
              <a:t>分の</a:t>
            </a:r>
            <a:r>
              <a:rPr lang="en-US" altLang="ja-JP" dirty="0" smtClean="0"/>
              <a:t>2</a:t>
            </a:r>
            <a:r>
              <a:rPr lang="ja-JP" altLang="ja-JP" dirty="0" smtClean="0"/>
              <a:t>が中国からの技能実習生。</a:t>
            </a:r>
          </a:p>
          <a:p>
            <a:r>
              <a:rPr lang="en-US" altLang="ja-JP" dirty="0" smtClean="0"/>
              <a:t> </a:t>
            </a:r>
            <a:r>
              <a:rPr lang="ja-JP" altLang="ja-JP" dirty="0" smtClean="0"/>
              <a:t>日本</a:t>
            </a:r>
            <a:r>
              <a:rPr lang="ja-JP" altLang="ja-JP" dirty="0" smtClean="0"/>
              <a:t>が中国から輸入する家電製品のほとんどが日本で設計され、中国は生産するだけの</a:t>
            </a:r>
            <a:r>
              <a:rPr lang="ja-JP" altLang="ja-JP" dirty="0" smtClean="0"/>
              <a:t>役割。</a:t>
            </a:r>
            <a:r>
              <a:rPr lang="ja-JP" altLang="ja-JP" dirty="0" smtClean="0"/>
              <a:t>しかし、「中国には設計能力は無いさ」と高をくくっている間に、事態は刻々と</a:t>
            </a:r>
            <a:r>
              <a:rPr lang="ja-JP" altLang="ja-JP" dirty="0" smtClean="0"/>
              <a:t>変化</a:t>
            </a:r>
            <a:r>
              <a:rPr lang="ja-JP" altLang="en-US" dirty="0" smtClean="0"/>
              <a:t>してしまった</a:t>
            </a:r>
            <a:endParaRPr lang="en-US" altLang="ja-JP" dirty="0" smtClean="0"/>
          </a:p>
          <a:p>
            <a:r>
              <a:rPr lang="ja-JP" altLang="en-US" dirty="0"/>
              <a:t>日本</a:t>
            </a:r>
            <a:r>
              <a:rPr lang="ja-JP" altLang="en-US" dirty="0" smtClean="0"/>
              <a:t>の</a:t>
            </a:r>
            <a:r>
              <a:rPr lang="ja-JP" altLang="en-US" dirty="0"/>
              <a:t>実態</a:t>
            </a:r>
            <a:r>
              <a:rPr lang="ja-JP" altLang="en-US" dirty="0" smtClean="0"/>
              <a:t>は、農業をはじめ外国人研修生への依存が高い。労働者として認めず搾取している実情</a:t>
            </a:r>
            <a:endParaRPr lang="en-US" altLang="ja-JP" dirty="0" smtClean="0"/>
          </a:p>
          <a:p>
            <a:r>
              <a:rPr lang="ja-JP" altLang="en-US" dirty="0" smtClean="0"/>
              <a:t>その</a:t>
            </a:r>
            <a:r>
              <a:rPr lang="ja-JP" altLang="en-US" dirty="0"/>
              <a:t>日本</a:t>
            </a:r>
            <a:r>
              <a:rPr lang="ja-JP" altLang="en-US" dirty="0" smtClean="0"/>
              <a:t>が、労働場所として魅力を失いつつある</a:t>
            </a:r>
            <a:endParaRPr lang="ja-JP" altLang="ja-JP" dirty="0" smtClean="0"/>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850106"/>
          </a:xfrm>
          <a:solidFill>
            <a:srgbClr val="FFFF00"/>
          </a:solidFill>
          <a:ln>
            <a:solidFill>
              <a:schemeClr val="accent1"/>
            </a:solidFill>
          </a:ln>
        </p:spPr>
        <p:txBody>
          <a:bodyPr>
            <a:normAutofit/>
          </a:bodyPr>
          <a:lstStyle/>
          <a:p>
            <a:r>
              <a:rPr lang="ja-JP" altLang="en-US" dirty="0" smtClean="0"/>
              <a:t>「</a:t>
            </a:r>
            <a:r>
              <a:rPr kumimoji="1" lang="ja-JP" altLang="en-US" dirty="0" smtClean="0"/>
              <a:t>人流による収斂」「金流による収斂」</a:t>
            </a:r>
            <a:endParaRPr kumimoji="1" lang="ja-JP" altLang="en-US" dirty="0"/>
          </a:p>
        </p:txBody>
      </p:sp>
      <p:sp>
        <p:nvSpPr>
          <p:cNvPr id="3" name="コンテンツ プレースホルダ 2"/>
          <p:cNvSpPr>
            <a:spLocks noGrp="1"/>
          </p:cNvSpPr>
          <p:nvPr>
            <p:ph idx="1"/>
          </p:nvPr>
        </p:nvSpPr>
        <p:spPr>
          <a:xfrm>
            <a:off x="0" y="1412776"/>
            <a:ext cx="9144000" cy="5445224"/>
          </a:xfrm>
        </p:spPr>
        <p:txBody>
          <a:bodyPr>
            <a:normAutofit/>
          </a:bodyPr>
          <a:lstStyle/>
          <a:p>
            <a:r>
              <a:rPr kumimoji="1" lang="ja-JP" altLang="en-US" dirty="0" smtClean="0"/>
              <a:t>「移民の世紀」は、人流により生活水準が収斂したが、大西洋を挟んだ白人社会での出来事</a:t>
            </a:r>
            <a:endParaRPr kumimoji="1" lang="en-US" altLang="ja-JP" dirty="0" smtClean="0"/>
          </a:p>
          <a:p>
            <a:r>
              <a:rPr lang="ja-JP" altLang="en-US" dirty="0" smtClean="0"/>
              <a:t>国民国家の形成は、人流を規制する方向に作用し、アジア人移民は出稼ぎ型にとどまった</a:t>
            </a:r>
            <a:endParaRPr lang="en-US" altLang="ja-JP" dirty="0" smtClean="0"/>
          </a:p>
          <a:p>
            <a:r>
              <a:rPr lang="ja-JP" altLang="en-US" dirty="0" smtClean="0"/>
              <a:t>地球規模で考えた場合、生活水準の収斂は国民国家を消滅の方向に向かわせるであろう</a:t>
            </a:r>
            <a:endParaRPr lang="en-US" altLang="ja-JP" dirty="0" smtClean="0"/>
          </a:p>
          <a:p>
            <a:r>
              <a:rPr lang="ja-JP" altLang="en-US" dirty="0" smtClean="0"/>
              <a:t>国境を前提に誕生した</a:t>
            </a:r>
            <a:r>
              <a:rPr lang="ja-JP" altLang="en-US" dirty="0" smtClean="0">
                <a:solidFill>
                  <a:srgbClr val="FF0000"/>
                </a:solidFill>
              </a:rPr>
              <a:t>「観光</a:t>
            </a:r>
            <a:r>
              <a:rPr lang="ja-JP" altLang="en-US" dirty="0" smtClean="0"/>
              <a:t>」も、国境の低下とともにその意義づけ</a:t>
            </a:r>
            <a:r>
              <a:rPr lang="en-US" altLang="ja-JP" dirty="0" smtClean="0"/>
              <a:t>(</a:t>
            </a:r>
            <a:r>
              <a:rPr lang="ja-JP" altLang="en-US" dirty="0" smtClean="0">
                <a:solidFill>
                  <a:srgbClr val="FF0000"/>
                </a:solidFill>
              </a:rPr>
              <a:t>外貨、国威</a:t>
            </a:r>
            <a:r>
              <a:rPr lang="ja-JP" altLang="en-US" dirty="0" smtClean="0"/>
              <a:t>）を変化させ、</a:t>
            </a:r>
            <a:r>
              <a:rPr lang="ja-JP" altLang="en-US" dirty="0" smtClean="0">
                <a:solidFill>
                  <a:srgbClr val="FF0000"/>
                </a:solidFill>
              </a:rPr>
              <a:t>政策論議は消滅</a:t>
            </a:r>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620688"/>
            <a:ext cx="7772400" cy="1470025"/>
          </a:xfrm>
          <a:solidFill>
            <a:srgbClr val="FFFF00"/>
          </a:solidFill>
          <a:ln>
            <a:solidFill>
              <a:schemeClr val="tx1">
                <a:lumMod val="95000"/>
                <a:lumOff val="5000"/>
              </a:schemeClr>
            </a:solidFill>
          </a:ln>
        </p:spPr>
        <p:txBody>
          <a:bodyPr/>
          <a:lstStyle/>
          <a:p>
            <a:r>
              <a:rPr kumimoji="1" lang="ja-JP" altLang="en-US" dirty="0" smtClean="0"/>
              <a:t>世界の人口移動</a:t>
            </a:r>
            <a:endParaRPr kumimoji="1" lang="ja-JP" altLang="en-US" dirty="0"/>
          </a:p>
        </p:txBody>
      </p:sp>
      <p:sp>
        <p:nvSpPr>
          <p:cNvPr id="4" name="サブタイトル 3"/>
          <p:cNvSpPr>
            <a:spLocks noGrp="1"/>
          </p:cNvSpPr>
          <p:nvPr>
            <p:ph type="subTitle" idx="1"/>
          </p:nvPr>
        </p:nvSpPr>
        <p:spPr>
          <a:xfrm>
            <a:off x="611560" y="2420888"/>
            <a:ext cx="7848872" cy="4176464"/>
          </a:xfrm>
        </p:spPr>
        <p:txBody>
          <a:bodyPr>
            <a:normAutofit/>
          </a:bodyPr>
          <a:lstStyle/>
          <a:p>
            <a:pPr algn="l"/>
            <a:r>
              <a:rPr lang="ja-JP" altLang="en-US" dirty="0" smtClean="0">
                <a:solidFill>
                  <a:schemeClr val="tx1">
                    <a:lumMod val="95000"/>
                    <a:lumOff val="5000"/>
                  </a:schemeClr>
                </a:solidFill>
              </a:rPr>
              <a:t>１５世紀以降にアメリカ大陸に移動した人間の数は、アフリカからが８４０万人、ヨーロッパからが２４０万人</a:t>
            </a:r>
            <a:endParaRPr lang="en-US" altLang="ja-JP" dirty="0" smtClean="0">
              <a:solidFill>
                <a:schemeClr val="tx1">
                  <a:lumMod val="95000"/>
                  <a:lumOff val="5000"/>
                </a:schemeClr>
              </a:solidFill>
            </a:endParaRPr>
          </a:p>
          <a:p>
            <a:pPr algn="l"/>
            <a:r>
              <a:rPr kumimoji="1" lang="ja-JP" altLang="en-US" dirty="0" smtClean="0">
                <a:solidFill>
                  <a:schemeClr val="tx1">
                    <a:lumMod val="95000"/>
                    <a:lumOff val="5000"/>
                  </a:schemeClr>
                </a:solidFill>
              </a:rPr>
              <a:t>しかし１８２０年アメリカ大陸の人口</a:t>
            </a:r>
            <a:r>
              <a:rPr lang="ja-JP" altLang="en-US" dirty="0" smtClean="0">
                <a:solidFill>
                  <a:schemeClr val="tx1">
                    <a:lumMod val="95000"/>
                    <a:lumOff val="5000"/>
                  </a:schemeClr>
                </a:solidFill>
              </a:rPr>
              <a:t>は黒人、原住民などの有色人種が１１２０万人、白人は１２３０万人という構成。推計はいろいろあるがすさまじい消耗</a:t>
            </a:r>
            <a:endParaRPr kumimoji="1" lang="ja-JP" altLang="en-US" dirty="0">
              <a:solidFill>
                <a:schemeClr val="tx1">
                  <a:lumMod val="95000"/>
                  <a:lumOff val="5000"/>
                </a:schemeClr>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2339</TotalTime>
  <Words>2260</Words>
  <Application>Microsoft Office PowerPoint</Application>
  <PresentationFormat>画面に合わせる (4:3)</PresentationFormat>
  <Paragraphs>265</Paragraphs>
  <Slides>37</Slides>
  <Notes>35</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37</vt:i4>
      </vt:variant>
    </vt:vector>
  </HeadingPairs>
  <TitlesOfParts>
    <vt:vector size="41" baseType="lpstr">
      <vt:lpstr>ＭＳ Ｐゴシック</vt:lpstr>
      <vt:lpstr>Arial</vt:lpstr>
      <vt:lpstr>Calibri</vt:lpstr>
      <vt:lpstr>Office テーマ</vt:lpstr>
      <vt:lpstr>PowerPoint プレゼンテーション</vt:lpstr>
      <vt:lpstr> http://karapaia.livedoor.biz/archives/52172591.html  </vt:lpstr>
      <vt:lpstr>第二回  人流観光と国民国家  ～外人観光客と外国人労働者～</vt:lpstr>
      <vt:lpstr>PowerPoint プレゼンテーション</vt:lpstr>
      <vt:lpstr>ＥＵ、ユーロ、シェンゲン条約</vt:lpstr>
      <vt:lpstr>問題意識</vt:lpstr>
      <vt:lpstr>PowerPoint プレゼンテーション</vt:lpstr>
      <vt:lpstr>「人流による収斂」「金流による収斂」</vt:lpstr>
      <vt:lpstr>世界の人口移動</vt:lpstr>
      <vt:lpstr>奴隷貿易時代</vt:lpstr>
      <vt:lpstr>19世紀・移民の世紀</vt:lpstr>
      <vt:lpstr>アメリカ</vt:lpstr>
      <vt:lpstr>アイルランド</vt:lpstr>
      <vt:lpstr>国民国家とヒトの移動と観光</vt:lpstr>
      <vt:lpstr>欧州と日本の決定的違いは</vt:lpstr>
      <vt:lpstr>アジアの移民</vt:lpstr>
      <vt:lpstr>移民規制とスラムの発生</vt:lpstr>
      <vt:lpstr>移民と国際観光</vt:lpstr>
      <vt:lpstr>国民国家とヒトの移動と観光 （観光に帝国主義的色彩が残る理由）</vt:lpstr>
      <vt:lpstr>外国人労働者問題と観光</vt:lpstr>
      <vt:lpstr>ペスト、コレラ→エボラ</vt:lpstr>
      <vt:lpstr>物流に対して「人流」を造語</vt:lpstr>
      <vt:lpstr>経済学は何のため？ 金銭評価で資源の最適配分</vt:lpstr>
      <vt:lpstr>「観光」学は何のために？</vt:lpstr>
      <vt:lpstr>観光学は人流学</vt:lpstr>
      <vt:lpstr>社会システムとしての観光</vt:lpstr>
      <vt:lpstr>マスメディア、インターネットメディア</vt:lpstr>
      <vt:lpstr>資本主義（岩井克人）</vt:lpstr>
      <vt:lpstr>資本主義商品である観光情報</vt:lpstr>
      <vt:lpstr>日常と非日常</vt:lpstr>
      <vt:lpstr>日常・非日常の相対化</vt:lpstr>
      <vt:lpstr>日常生活圏を「離脱」</vt:lpstr>
      <vt:lpstr>移動の自由</vt:lpstr>
      <vt:lpstr>移動ニーズの階層仮説</vt:lpstr>
      <vt:lpstr>まとめ　人流と観光</vt:lpstr>
      <vt:lpstr>人流概念への収斂</vt:lpstr>
      <vt:lpstr>結論　人流学の提唱</vt:lpstr>
    </vt:vector>
  </TitlesOfParts>
  <Company>DELLNBX</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都市デザイン論</dc:title>
  <dc:creator>teramae</dc:creator>
  <cp:lastModifiedBy>寺前秀一</cp:lastModifiedBy>
  <cp:revision>60</cp:revision>
  <dcterms:created xsi:type="dcterms:W3CDTF">2014-01-02T05:17:51Z</dcterms:created>
  <dcterms:modified xsi:type="dcterms:W3CDTF">2016-07-25T23:11:03Z</dcterms:modified>
</cp:coreProperties>
</file>